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81" r:id="rId5"/>
    <p:sldId id="279" r:id="rId6"/>
    <p:sldId id="280" r:id="rId7"/>
    <p:sldId id="259" r:id="rId8"/>
    <p:sldId id="260" r:id="rId9"/>
    <p:sldId id="265" r:id="rId10"/>
    <p:sldId id="266" r:id="rId11"/>
    <p:sldId id="267" r:id="rId12"/>
    <p:sldId id="268" r:id="rId13"/>
    <p:sldId id="263" r:id="rId14"/>
    <p:sldId id="264" r:id="rId15"/>
    <p:sldId id="269" r:id="rId16"/>
    <p:sldId id="270" r:id="rId17"/>
    <p:sldId id="271" r:id="rId18"/>
    <p:sldId id="273" r:id="rId19"/>
    <p:sldId id="274" r:id="rId20"/>
    <p:sldId id="275" r:id="rId21"/>
    <p:sldId id="276" r:id="rId22"/>
    <p:sldId id="277" r:id="rId23"/>
    <p:sldId id="278" r:id="rId24"/>
    <p:sldId id="27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70"/>
    <p:restoredTop sz="96405"/>
  </p:normalViewPr>
  <p:slideViewPr>
    <p:cSldViewPr snapToGrid="0" snapToObjects="1">
      <p:cViewPr varScale="1">
        <p:scale>
          <a:sx n="86" d="100"/>
          <a:sy n="86" d="100"/>
        </p:scale>
        <p:origin x="30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5/16/2021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5/16/2021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5/16/2021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5/16/2021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5/16/2021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A5C5-EBF7-7E4E-A56C-D9EC9AD9C8D8}"/>
              </a:ext>
            </a:extLst>
          </p:cNvPr>
          <p:cNvSpPr>
            <a:spLocks noGrp="1"/>
          </p:cNvSpPr>
          <p:nvPr>
            <p:ph type="ctrTitle"/>
          </p:nvPr>
        </p:nvSpPr>
        <p:spPr/>
        <p:txBody>
          <a:bodyPr/>
          <a:lstStyle/>
          <a:p>
            <a:r>
              <a:rPr lang="en-US" sz="4000" dirty="0"/>
              <a:t>Face Mask Detection using Python, Keras, OpenCV and MobileNet</a:t>
            </a:r>
            <a:endParaRPr lang="en-SA" sz="4000" dirty="0"/>
          </a:p>
        </p:txBody>
      </p:sp>
      <p:sp>
        <p:nvSpPr>
          <p:cNvPr id="3" name="Subtitle 2">
            <a:extLst>
              <a:ext uri="{FF2B5EF4-FFF2-40B4-BE49-F238E27FC236}">
                <a16:creationId xmlns:a16="http://schemas.microsoft.com/office/drawing/2014/main" id="{51A77D7B-3939-C244-B29C-0B8679261D1C}"/>
              </a:ext>
            </a:extLst>
          </p:cNvPr>
          <p:cNvSpPr>
            <a:spLocks noGrp="1"/>
          </p:cNvSpPr>
          <p:nvPr>
            <p:ph type="subTitle" idx="1"/>
          </p:nvPr>
        </p:nvSpPr>
        <p:spPr/>
        <p:txBody>
          <a:bodyPr>
            <a:normAutofit/>
          </a:bodyPr>
          <a:lstStyle/>
          <a:p>
            <a:pPr marL="342900" indent="-342900">
              <a:buFont typeface="Arial" panose="020B0604020202020204" pitchFamily="34" charset="0"/>
              <a:buChar char="•"/>
            </a:pPr>
            <a:r>
              <a:rPr lang="en-US" sz="3200" cap="all" dirty="0">
                <a:solidFill>
                  <a:srgbClr val="FF0000"/>
                </a:solidFill>
              </a:rPr>
              <a:t>Naif </a:t>
            </a:r>
            <a:r>
              <a:rPr lang="en-US" sz="3200" cap="all" dirty="0" err="1">
                <a:solidFill>
                  <a:srgbClr val="FF0000"/>
                </a:solidFill>
              </a:rPr>
              <a:t>ganadily</a:t>
            </a:r>
            <a:endParaRPr lang="en-SA" sz="3200" dirty="0">
              <a:solidFill>
                <a:srgbClr val="FF0000"/>
              </a:solidFill>
            </a:endParaRPr>
          </a:p>
        </p:txBody>
      </p:sp>
    </p:spTree>
    <p:extLst>
      <p:ext uri="{BB962C8B-B14F-4D97-AF65-F5344CB8AC3E}">
        <p14:creationId xmlns:p14="http://schemas.microsoft.com/office/powerpoint/2010/main" val="1764465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13DCC-01AE-2341-9EE9-4F7B8389FB0A}"/>
              </a:ext>
            </a:extLst>
          </p:cNvPr>
          <p:cNvSpPr>
            <a:spLocks noGrp="1"/>
          </p:cNvSpPr>
          <p:nvPr>
            <p:ph type="title"/>
          </p:nvPr>
        </p:nvSpPr>
        <p:spPr>
          <a:xfrm>
            <a:off x="1371600" y="685800"/>
            <a:ext cx="9601200" cy="692426"/>
          </a:xfrm>
        </p:spPr>
        <p:txBody>
          <a:bodyPr/>
          <a:lstStyle/>
          <a:p>
            <a:r>
              <a:rPr lang="en-US" b="1" dirty="0"/>
              <a:t>STEP 3: </a:t>
            </a:r>
            <a:r>
              <a:rPr lang="en-US" dirty="0"/>
              <a:t>Data Preprocessing count.</a:t>
            </a:r>
            <a:endParaRPr lang="en-SA" dirty="0"/>
          </a:p>
        </p:txBody>
      </p:sp>
      <p:sp>
        <p:nvSpPr>
          <p:cNvPr id="3" name="Content Placeholder 2">
            <a:extLst>
              <a:ext uri="{FF2B5EF4-FFF2-40B4-BE49-F238E27FC236}">
                <a16:creationId xmlns:a16="http://schemas.microsoft.com/office/drawing/2014/main" id="{35DD6957-96C5-704D-9DB9-B2946E992BA3}"/>
              </a:ext>
            </a:extLst>
          </p:cNvPr>
          <p:cNvSpPr>
            <a:spLocks noGrp="1"/>
          </p:cNvSpPr>
          <p:nvPr>
            <p:ph sz="half" idx="1"/>
          </p:nvPr>
        </p:nvSpPr>
        <p:spPr>
          <a:xfrm>
            <a:off x="1219200" y="1643270"/>
            <a:ext cx="4600574" cy="4890051"/>
          </a:xfrm>
        </p:spPr>
        <p:txBody>
          <a:bodyPr>
            <a:normAutofit fontScale="85000" lnSpcReduction="20000"/>
          </a:bodyPr>
          <a:lstStyle/>
          <a:p>
            <a:r>
              <a:rPr lang="en-US" dirty="0"/>
              <a:t>There is directory and categories:</a:t>
            </a:r>
            <a:endParaRPr lang="en-SA" dirty="0"/>
          </a:p>
          <a:p>
            <a:r>
              <a:rPr lang="en-US" dirty="0"/>
              <a:t>Inside directory I mentioned where is my data folders are actually present.</a:t>
            </a:r>
            <a:endParaRPr lang="en-SA" dirty="0"/>
          </a:p>
          <a:p>
            <a:r>
              <a:rPr lang="en-US" dirty="0"/>
              <a:t>Inside the category: I’m having 2 values with-without mask</a:t>
            </a:r>
            <a:endParaRPr lang="en-SA" dirty="0"/>
          </a:p>
          <a:p>
            <a:r>
              <a:rPr lang="en-US" dirty="0"/>
              <a:t> And I just mentioned the print(“[INFO] loading images. . .” )</a:t>
            </a:r>
            <a:endParaRPr lang="en-SA" dirty="0"/>
          </a:p>
          <a:p>
            <a:r>
              <a:rPr lang="en-US" dirty="0"/>
              <a:t>And there are two lists I operated two lists</a:t>
            </a:r>
            <a:endParaRPr lang="en-SA" dirty="0"/>
          </a:p>
          <a:p>
            <a:r>
              <a:rPr lang="en-US" dirty="0"/>
              <a:t>1- data= [ ]  , inside Data I’ll attach all the images inside this data list </a:t>
            </a:r>
            <a:endParaRPr lang="en-SA" dirty="0"/>
          </a:p>
          <a:p>
            <a:r>
              <a:rPr lang="en-US" dirty="0"/>
              <a:t>2- labels=[ ] , inside the labels list I’ll append all those corresponding with-without masks basically they contain the label of those images are with &amp; without mask.</a:t>
            </a:r>
          </a:p>
          <a:p>
            <a:r>
              <a:rPr lang="en-US" dirty="0"/>
              <a:t>Go to —&gt; path = </a:t>
            </a:r>
            <a:r>
              <a:rPr lang="en-US" dirty="0" err="1"/>
              <a:t>os.path.join</a:t>
            </a:r>
            <a:r>
              <a:rPr lang="en-US" dirty="0"/>
              <a:t>(directory , category)  </a:t>
            </a:r>
            <a:endParaRPr lang="en-SA" dirty="0"/>
          </a:p>
          <a:p>
            <a:r>
              <a:rPr lang="en-US" dirty="0"/>
              <a:t>Once data is done I get the path of this particular with mask and without mask. </a:t>
            </a:r>
            <a:endParaRPr lang="en-SA" dirty="0"/>
          </a:p>
          <a:p>
            <a:endParaRPr lang="en-SA" dirty="0"/>
          </a:p>
        </p:txBody>
      </p:sp>
      <p:pic>
        <p:nvPicPr>
          <p:cNvPr id="5" name="Content Placeholder 4">
            <a:extLst>
              <a:ext uri="{FF2B5EF4-FFF2-40B4-BE49-F238E27FC236}">
                <a16:creationId xmlns:a16="http://schemas.microsoft.com/office/drawing/2014/main" id="{A4A5111E-B126-0641-A80F-528693D25A75}"/>
              </a:ext>
            </a:extLst>
          </p:cNvPr>
          <p:cNvPicPr>
            <a:picLocks noGrp="1"/>
          </p:cNvPicPr>
          <p:nvPr>
            <p:ph sz="half" idx="2"/>
          </p:nvPr>
        </p:nvPicPr>
        <p:blipFill>
          <a:blip r:embed="rId2">
            <a:extLst>
              <a:ext uri="{28A0092B-C50C-407E-A947-70E740481C1C}">
                <a14:useLocalDpi xmlns:a14="http://schemas.microsoft.com/office/drawing/2010/main" val="0"/>
              </a:ext>
            </a:extLst>
          </a:blip>
          <a:srcRect r="28937" b="79439"/>
          <a:stretch>
            <a:fillRect/>
          </a:stretch>
        </p:blipFill>
        <p:spPr bwMode="auto">
          <a:xfrm>
            <a:off x="6524625" y="3859930"/>
            <a:ext cx="4448175" cy="433540"/>
          </a:xfrm>
          <a:prstGeom prst="rect">
            <a:avLst/>
          </a:prstGeom>
          <a:noFill/>
          <a:ln>
            <a:noFill/>
          </a:ln>
          <a:effectLst/>
        </p:spPr>
      </p:pic>
    </p:spTree>
    <p:extLst>
      <p:ext uri="{BB962C8B-B14F-4D97-AF65-F5344CB8AC3E}">
        <p14:creationId xmlns:p14="http://schemas.microsoft.com/office/powerpoint/2010/main" val="282820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F5F5E-03D6-9C4E-B9E0-5CA08BC7C301}"/>
              </a:ext>
            </a:extLst>
          </p:cNvPr>
          <p:cNvSpPr>
            <a:spLocks noGrp="1"/>
          </p:cNvSpPr>
          <p:nvPr>
            <p:ph type="title"/>
          </p:nvPr>
        </p:nvSpPr>
        <p:spPr>
          <a:xfrm>
            <a:off x="1371600" y="685800"/>
            <a:ext cx="9601200" cy="1010478"/>
          </a:xfrm>
        </p:spPr>
        <p:txBody>
          <a:bodyPr/>
          <a:lstStyle/>
          <a:p>
            <a:r>
              <a:rPr lang="en-US" dirty="0"/>
              <a:t>word </a:t>
            </a:r>
            <a:r>
              <a:rPr lang="en-US" dirty="0" err="1"/>
              <a:t>listdir</a:t>
            </a:r>
            <a:r>
              <a:rPr lang="en-US" dirty="0"/>
              <a:t>:</a:t>
            </a:r>
            <a:endParaRPr lang="en-SA" dirty="0"/>
          </a:p>
        </p:txBody>
      </p:sp>
      <p:sp>
        <p:nvSpPr>
          <p:cNvPr id="3" name="Content Placeholder 2">
            <a:extLst>
              <a:ext uri="{FF2B5EF4-FFF2-40B4-BE49-F238E27FC236}">
                <a16:creationId xmlns:a16="http://schemas.microsoft.com/office/drawing/2014/main" id="{DA185991-127F-A648-AC7B-160614E418BE}"/>
              </a:ext>
            </a:extLst>
          </p:cNvPr>
          <p:cNvSpPr>
            <a:spLocks noGrp="1"/>
          </p:cNvSpPr>
          <p:nvPr>
            <p:ph sz="half" idx="1"/>
          </p:nvPr>
        </p:nvSpPr>
        <p:spPr>
          <a:xfrm>
            <a:off x="1113183" y="1828800"/>
            <a:ext cx="5314121" cy="4890051"/>
          </a:xfrm>
        </p:spPr>
        <p:txBody>
          <a:bodyPr/>
          <a:lstStyle/>
          <a:p>
            <a:r>
              <a:rPr lang="en-US" dirty="0"/>
              <a:t>It’s kind of images hold inside that particular directory so with mask there is around thousand and nine images which will </a:t>
            </a:r>
            <a:r>
              <a:rPr lang="en-US" dirty="0" err="1"/>
              <a:t>listdir</a:t>
            </a:r>
            <a:r>
              <a:rPr lang="en-US" dirty="0"/>
              <a:t> by this particular so. </a:t>
            </a:r>
            <a:r>
              <a:rPr lang="en-US" dirty="0" err="1"/>
              <a:t>listdir</a:t>
            </a:r>
            <a:r>
              <a:rPr lang="en-US" dirty="0"/>
              <a:t> </a:t>
            </a:r>
            <a:r>
              <a:rPr lang="en-US" dirty="0" err="1"/>
              <a:t>method.After</a:t>
            </a:r>
            <a:r>
              <a:rPr lang="en-US" dirty="0"/>
              <a:t> I’ll be joining the paths to this particular with mask corresponding image. </a:t>
            </a:r>
          </a:p>
          <a:p>
            <a:r>
              <a:rPr lang="en-US" dirty="0" err="1"/>
              <a:t>Onc</a:t>
            </a:r>
            <a:r>
              <a:rPr lang="en-US" dirty="0"/>
              <a:t> I’m done I’ll call the function </a:t>
            </a:r>
            <a:r>
              <a:rPr lang="en-US" dirty="0" err="1"/>
              <a:t>called”load_img</a:t>
            </a:r>
            <a:r>
              <a:rPr lang="en-US" dirty="0"/>
              <a:t>”</a:t>
            </a:r>
          </a:p>
          <a:p>
            <a:r>
              <a:rPr lang="en-US" dirty="0"/>
              <a:t>So, this “</a:t>
            </a:r>
            <a:r>
              <a:rPr lang="en-US" dirty="0" err="1"/>
              <a:t>load_img</a:t>
            </a:r>
            <a:r>
              <a:rPr lang="en-US" dirty="0"/>
              <a:t> is coming from the </a:t>
            </a:r>
            <a:r>
              <a:rPr lang="en-US" dirty="0" err="1"/>
              <a:t>keras</a:t>
            </a:r>
            <a:r>
              <a:rPr lang="en-US" dirty="0"/>
              <a:t> processing</a:t>
            </a:r>
            <a:endParaRPr lang="en-SA" dirty="0"/>
          </a:p>
          <a:p>
            <a:r>
              <a:rPr lang="en-US" dirty="0"/>
              <a:t>Inside </a:t>
            </a:r>
            <a:r>
              <a:rPr lang="en-US" dirty="0" err="1"/>
              <a:t>keras</a:t>
            </a:r>
            <a:r>
              <a:rPr lang="en-US" dirty="0"/>
              <a:t> there a function called load </a:t>
            </a:r>
            <a:r>
              <a:rPr lang="en-US" dirty="0" err="1"/>
              <a:t>img</a:t>
            </a:r>
            <a:endParaRPr lang="en-SA" dirty="0"/>
          </a:p>
          <a:p>
            <a:endParaRPr lang="en-SA" dirty="0"/>
          </a:p>
          <a:p>
            <a:endParaRPr lang="en-SA" dirty="0"/>
          </a:p>
        </p:txBody>
      </p:sp>
      <p:pic>
        <p:nvPicPr>
          <p:cNvPr id="5" name="Content Placeholder 4">
            <a:extLst>
              <a:ext uri="{FF2B5EF4-FFF2-40B4-BE49-F238E27FC236}">
                <a16:creationId xmlns:a16="http://schemas.microsoft.com/office/drawing/2014/main" id="{8A289B63-9351-6A4D-9882-0932F3DA77AD}"/>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96903" y="1943100"/>
            <a:ext cx="5031271" cy="1485900"/>
          </a:xfrm>
          <a:prstGeom prst="rect">
            <a:avLst/>
          </a:prstGeom>
          <a:noFill/>
          <a:ln>
            <a:noFill/>
          </a:ln>
          <a:effectLst/>
        </p:spPr>
      </p:pic>
      <p:pic>
        <p:nvPicPr>
          <p:cNvPr id="12" name="Picture 11">
            <a:extLst>
              <a:ext uri="{FF2B5EF4-FFF2-40B4-BE49-F238E27FC236}">
                <a16:creationId xmlns:a16="http://schemas.microsoft.com/office/drawing/2014/main" id="{29D682F1-0ED6-2549-A507-27913443608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6903" y="4035285"/>
            <a:ext cx="5314121" cy="1225827"/>
          </a:xfrm>
          <a:prstGeom prst="rect">
            <a:avLst/>
          </a:prstGeom>
          <a:noFill/>
          <a:ln>
            <a:noFill/>
          </a:ln>
          <a:effectLst/>
        </p:spPr>
      </p:pic>
    </p:spTree>
    <p:extLst>
      <p:ext uri="{BB962C8B-B14F-4D97-AF65-F5344CB8AC3E}">
        <p14:creationId xmlns:p14="http://schemas.microsoft.com/office/powerpoint/2010/main" val="1772248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9B32-7B73-9D47-B874-FBD5F58631D5}"/>
              </a:ext>
            </a:extLst>
          </p:cNvPr>
          <p:cNvSpPr>
            <a:spLocks noGrp="1"/>
          </p:cNvSpPr>
          <p:nvPr>
            <p:ph type="title"/>
          </p:nvPr>
        </p:nvSpPr>
        <p:spPr>
          <a:xfrm>
            <a:off x="1371600" y="685800"/>
            <a:ext cx="9601200" cy="877957"/>
          </a:xfrm>
        </p:spPr>
        <p:txBody>
          <a:bodyPr/>
          <a:lstStyle/>
          <a:p>
            <a:r>
              <a:rPr lang="en-US" b="1" dirty="0"/>
              <a:t>STEP 3: </a:t>
            </a:r>
            <a:r>
              <a:rPr lang="en-US" dirty="0"/>
              <a:t>Data Preprocessing count.</a:t>
            </a:r>
            <a:endParaRPr lang="en-SA" dirty="0"/>
          </a:p>
        </p:txBody>
      </p:sp>
      <p:sp>
        <p:nvSpPr>
          <p:cNvPr id="3" name="Content Placeholder 2">
            <a:extLst>
              <a:ext uri="{FF2B5EF4-FFF2-40B4-BE49-F238E27FC236}">
                <a16:creationId xmlns:a16="http://schemas.microsoft.com/office/drawing/2014/main" id="{181364EA-8D0C-3F49-8175-963DE62CD49D}"/>
              </a:ext>
            </a:extLst>
          </p:cNvPr>
          <p:cNvSpPr>
            <a:spLocks noGrp="1"/>
          </p:cNvSpPr>
          <p:nvPr>
            <p:ph sz="half" idx="1"/>
          </p:nvPr>
        </p:nvSpPr>
        <p:spPr>
          <a:xfrm>
            <a:off x="1219200" y="1563757"/>
            <a:ext cx="5208104" cy="4837043"/>
          </a:xfrm>
        </p:spPr>
        <p:txBody>
          <a:bodyPr>
            <a:normAutofit/>
          </a:bodyPr>
          <a:lstStyle/>
          <a:p>
            <a:r>
              <a:rPr lang="en-US" dirty="0"/>
              <a:t>Once I load the image I just save it and now convert  to an array using </a:t>
            </a:r>
            <a:r>
              <a:rPr lang="en-US" dirty="0" err="1"/>
              <a:t>img_to_array</a:t>
            </a:r>
            <a:r>
              <a:rPr lang="en-US" dirty="0"/>
              <a:t> function. </a:t>
            </a:r>
          </a:p>
          <a:p>
            <a:r>
              <a:rPr lang="en-US" dirty="0"/>
              <a:t>This image to array coming from the </a:t>
            </a:r>
            <a:r>
              <a:rPr lang="en-US" dirty="0" err="1"/>
              <a:t>keras</a:t>
            </a:r>
            <a:r>
              <a:rPr lang="en-US" dirty="0"/>
              <a:t>  </a:t>
            </a:r>
            <a:endParaRPr lang="en-SA" dirty="0"/>
          </a:p>
          <a:p>
            <a:r>
              <a:rPr lang="en-US" dirty="0"/>
              <a:t>Once I convert the function to array and then I’ll use </a:t>
            </a:r>
            <a:endParaRPr lang="en-SA" dirty="0"/>
          </a:p>
          <a:p>
            <a:r>
              <a:rPr lang="en-US" dirty="0"/>
              <a:t>image = </a:t>
            </a:r>
            <a:r>
              <a:rPr lang="en-US" dirty="0" err="1"/>
              <a:t>preprocess_input</a:t>
            </a:r>
            <a:r>
              <a:rPr lang="en-US" dirty="0"/>
              <a:t>(image) </a:t>
            </a:r>
            <a:endParaRPr lang="en-SA" dirty="0"/>
          </a:p>
          <a:p>
            <a:r>
              <a:rPr lang="en-US" dirty="0"/>
              <a:t>Once we convert our pictures successfully then open our image in [ </a:t>
            </a:r>
            <a:r>
              <a:rPr lang="en-US" dirty="0" err="1"/>
              <a:t>data.append</a:t>
            </a:r>
            <a:r>
              <a:rPr lang="en-US" dirty="0"/>
              <a:t>(image) ] once that is done need to open the corresponding labels inside this labels     </a:t>
            </a:r>
            <a:endParaRPr lang="en-SA" dirty="0"/>
          </a:p>
          <a:p>
            <a:r>
              <a:rPr lang="en-US" dirty="0"/>
              <a:t>With and without masks.</a:t>
            </a:r>
            <a:endParaRPr lang="en-SA" dirty="0"/>
          </a:p>
          <a:p>
            <a:pPr marL="0" indent="0">
              <a:buNone/>
            </a:pPr>
            <a:endParaRPr lang="en-SA" dirty="0"/>
          </a:p>
        </p:txBody>
      </p:sp>
      <p:pic>
        <p:nvPicPr>
          <p:cNvPr id="6" name="Content Placeholder 5">
            <a:extLst>
              <a:ext uri="{FF2B5EF4-FFF2-40B4-BE49-F238E27FC236}">
                <a16:creationId xmlns:a16="http://schemas.microsoft.com/office/drawing/2014/main" id="{BB09E679-1694-B642-AB06-2BAE96587BB6}"/>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77633" y="3300205"/>
            <a:ext cx="5508349" cy="1485900"/>
          </a:xfrm>
          <a:prstGeom prst="rect">
            <a:avLst/>
          </a:prstGeom>
          <a:noFill/>
          <a:ln>
            <a:noFill/>
          </a:ln>
          <a:effectLst/>
        </p:spPr>
      </p:pic>
    </p:spTree>
    <p:extLst>
      <p:ext uri="{BB962C8B-B14F-4D97-AF65-F5344CB8AC3E}">
        <p14:creationId xmlns:p14="http://schemas.microsoft.com/office/powerpoint/2010/main" val="1659777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160F6-ADFA-F845-BC5E-C171FA7F9490}"/>
              </a:ext>
            </a:extLst>
          </p:cNvPr>
          <p:cNvSpPr>
            <a:spLocks noGrp="1"/>
          </p:cNvSpPr>
          <p:nvPr>
            <p:ph type="title"/>
          </p:nvPr>
        </p:nvSpPr>
        <p:spPr/>
        <p:txBody>
          <a:bodyPr/>
          <a:lstStyle/>
          <a:p>
            <a:r>
              <a:rPr lang="en-US" b="1" dirty="0"/>
              <a:t>STEP4:</a:t>
            </a:r>
            <a:r>
              <a:rPr lang="en-US" dirty="0"/>
              <a:t> Training</a:t>
            </a:r>
            <a:br>
              <a:rPr lang="en-SA" dirty="0"/>
            </a:br>
            <a:endParaRPr lang="en-SA" dirty="0"/>
          </a:p>
        </p:txBody>
      </p:sp>
      <p:sp>
        <p:nvSpPr>
          <p:cNvPr id="3" name="Content Placeholder 2">
            <a:extLst>
              <a:ext uri="{FF2B5EF4-FFF2-40B4-BE49-F238E27FC236}">
                <a16:creationId xmlns:a16="http://schemas.microsoft.com/office/drawing/2014/main" id="{72F805A3-66EC-DE45-B839-AA9D381A8B2A}"/>
              </a:ext>
            </a:extLst>
          </p:cNvPr>
          <p:cNvSpPr>
            <a:spLocks noGrp="1"/>
          </p:cNvSpPr>
          <p:nvPr>
            <p:ph sz="half" idx="1"/>
          </p:nvPr>
        </p:nvSpPr>
        <p:spPr/>
        <p:txBody>
          <a:bodyPr/>
          <a:lstStyle/>
          <a:p>
            <a:r>
              <a:rPr lang="en-US" dirty="0"/>
              <a:t>We are going to follow the “CONVOLUTION  NUERAL NETWORK”</a:t>
            </a:r>
            <a:endParaRPr lang="en-SA" dirty="0"/>
          </a:p>
          <a:p>
            <a:r>
              <a:rPr lang="en-US" dirty="0"/>
              <a:t>Mobil nets are very faster in process when compared to CONVOLUTION NUERAL NETWORKS AND MOBIL NETS uses lesser parameters.</a:t>
            </a:r>
            <a:endParaRPr lang="en-SA" dirty="0"/>
          </a:p>
          <a:p>
            <a:endParaRPr lang="en-SA" dirty="0"/>
          </a:p>
        </p:txBody>
      </p:sp>
      <p:pic>
        <p:nvPicPr>
          <p:cNvPr id="5" name="Content Placeholder 4">
            <a:extLst>
              <a:ext uri="{FF2B5EF4-FFF2-40B4-BE49-F238E27FC236}">
                <a16:creationId xmlns:a16="http://schemas.microsoft.com/office/drawing/2014/main" id="{A7B33C3A-1811-9448-9141-5891177C4B64}"/>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625" y="3383131"/>
            <a:ext cx="4448175" cy="1387137"/>
          </a:xfrm>
          <a:prstGeom prst="rect">
            <a:avLst/>
          </a:prstGeom>
          <a:noFill/>
          <a:ln>
            <a:noFill/>
          </a:ln>
          <a:effectLst/>
        </p:spPr>
      </p:pic>
    </p:spTree>
    <p:extLst>
      <p:ext uri="{BB962C8B-B14F-4D97-AF65-F5344CB8AC3E}">
        <p14:creationId xmlns:p14="http://schemas.microsoft.com/office/powerpoint/2010/main" val="3585009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03901-D40C-B542-81AF-9730A6558F4C}"/>
              </a:ext>
            </a:extLst>
          </p:cNvPr>
          <p:cNvSpPr>
            <a:spLocks noGrp="1"/>
          </p:cNvSpPr>
          <p:nvPr>
            <p:ph type="title"/>
          </p:nvPr>
        </p:nvSpPr>
        <p:spPr>
          <a:xfrm>
            <a:off x="1371600" y="685800"/>
            <a:ext cx="9601200" cy="791817"/>
          </a:xfrm>
        </p:spPr>
        <p:txBody>
          <a:bodyPr>
            <a:normAutofit/>
          </a:bodyPr>
          <a:lstStyle/>
          <a:p>
            <a:r>
              <a:rPr lang="en-US" b="1" dirty="0"/>
              <a:t>STEP4:</a:t>
            </a:r>
            <a:r>
              <a:rPr lang="en-US" dirty="0"/>
              <a:t> Training count.</a:t>
            </a:r>
            <a:endParaRPr lang="en-SA" dirty="0"/>
          </a:p>
        </p:txBody>
      </p:sp>
      <p:sp>
        <p:nvSpPr>
          <p:cNvPr id="3" name="Content Placeholder 2">
            <a:extLst>
              <a:ext uri="{FF2B5EF4-FFF2-40B4-BE49-F238E27FC236}">
                <a16:creationId xmlns:a16="http://schemas.microsoft.com/office/drawing/2014/main" id="{2A6FBC9D-F27D-0F4E-97C6-8AEDF73A92B5}"/>
              </a:ext>
            </a:extLst>
          </p:cNvPr>
          <p:cNvSpPr>
            <a:spLocks noGrp="1"/>
          </p:cNvSpPr>
          <p:nvPr>
            <p:ph sz="half" idx="1"/>
          </p:nvPr>
        </p:nvSpPr>
        <p:spPr/>
        <p:txBody>
          <a:bodyPr>
            <a:normAutofit/>
          </a:bodyPr>
          <a:lstStyle/>
          <a:p>
            <a:r>
              <a:rPr lang="en-US" dirty="0"/>
              <a:t>giving the initial rate to INIT_LR = 1e-4</a:t>
            </a:r>
          </a:p>
          <a:p>
            <a:r>
              <a:rPr lang="en-US" dirty="0"/>
              <a:t>always make sure your learning rate is less so your when your learning that is less your loss will be calculated properly which means you will get the better accuracy.</a:t>
            </a:r>
          </a:p>
          <a:p>
            <a:r>
              <a:rPr lang="en-US" dirty="0"/>
              <a:t>my learning to be 0.0001 and given 20 epochs my back size size 32</a:t>
            </a:r>
            <a:endParaRPr lang="en-SA" dirty="0"/>
          </a:p>
          <a:p>
            <a:r>
              <a:rPr lang="en-US" dirty="0"/>
              <a:t>these values to get a better result</a:t>
            </a:r>
            <a:r>
              <a:rPr lang="en-SA" dirty="0"/>
              <a:t>.</a:t>
            </a:r>
          </a:p>
        </p:txBody>
      </p:sp>
      <p:pic>
        <p:nvPicPr>
          <p:cNvPr id="5" name="Content Placeholder 4">
            <a:extLst>
              <a:ext uri="{FF2B5EF4-FFF2-40B4-BE49-F238E27FC236}">
                <a16:creationId xmlns:a16="http://schemas.microsoft.com/office/drawing/2014/main" id="{D81985BB-3728-B047-9474-D72E0E1DFB98}"/>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524625" y="3517606"/>
            <a:ext cx="5375827" cy="1862777"/>
          </a:xfrm>
          <a:prstGeom prst="rect">
            <a:avLst/>
          </a:prstGeom>
          <a:noFill/>
          <a:ln>
            <a:noFill/>
          </a:ln>
          <a:effectLst/>
        </p:spPr>
      </p:pic>
    </p:spTree>
    <p:extLst>
      <p:ext uri="{BB962C8B-B14F-4D97-AF65-F5344CB8AC3E}">
        <p14:creationId xmlns:p14="http://schemas.microsoft.com/office/powerpoint/2010/main" val="174692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152F5-FC18-544D-97EF-948E82A18482}"/>
              </a:ext>
            </a:extLst>
          </p:cNvPr>
          <p:cNvSpPr>
            <a:spLocks noGrp="1"/>
          </p:cNvSpPr>
          <p:nvPr>
            <p:ph type="title"/>
          </p:nvPr>
        </p:nvSpPr>
        <p:spPr>
          <a:xfrm>
            <a:off x="1371600" y="685800"/>
            <a:ext cx="9601200" cy="864704"/>
          </a:xfrm>
        </p:spPr>
        <p:txBody>
          <a:bodyPr/>
          <a:lstStyle/>
          <a:p>
            <a:r>
              <a:rPr lang="en-US" b="1" dirty="0"/>
              <a:t>STEP4:</a:t>
            </a:r>
            <a:r>
              <a:rPr lang="en-US" dirty="0"/>
              <a:t> Training count.</a:t>
            </a:r>
            <a:endParaRPr lang="en-SA" dirty="0"/>
          </a:p>
        </p:txBody>
      </p:sp>
      <p:sp>
        <p:nvSpPr>
          <p:cNvPr id="3" name="Content Placeholder 2">
            <a:extLst>
              <a:ext uri="{FF2B5EF4-FFF2-40B4-BE49-F238E27FC236}">
                <a16:creationId xmlns:a16="http://schemas.microsoft.com/office/drawing/2014/main" id="{6BE7B292-7214-7141-BC0C-966346707FD9}"/>
              </a:ext>
            </a:extLst>
          </p:cNvPr>
          <p:cNvSpPr>
            <a:spLocks noGrp="1"/>
          </p:cNvSpPr>
          <p:nvPr>
            <p:ph sz="half" idx="1"/>
          </p:nvPr>
        </p:nvSpPr>
        <p:spPr/>
        <p:txBody>
          <a:bodyPr/>
          <a:lstStyle/>
          <a:p>
            <a:r>
              <a:rPr lang="fr-FR" dirty="0"/>
              <a:t>Image </a:t>
            </a:r>
            <a:r>
              <a:rPr lang="nl-NL" dirty="0"/>
              <a:t>data</a:t>
            </a:r>
            <a:r>
              <a:rPr lang="en-US" dirty="0"/>
              <a:t> generator kind accommodations so it creates many images with a single image by adding various properties like flipping rotating the image the image and many other properties to the can create more data set.</a:t>
            </a:r>
          </a:p>
          <a:p>
            <a:r>
              <a:rPr lang="en-US" dirty="0"/>
              <a:t>rotation angle is 20 </a:t>
            </a:r>
            <a:endParaRPr lang="en-SA" dirty="0"/>
          </a:p>
          <a:p>
            <a:r>
              <a:rPr lang="en-US" dirty="0"/>
              <a:t>zoom range </a:t>
            </a:r>
            <a:r>
              <a:rPr lang="en-SA" dirty="0"/>
              <a:t> </a:t>
            </a:r>
            <a:r>
              <a:rPr lang="pt-PT" dirty="0" err="1"/>
              <a:t>is</a:t>
            </a:r>
            <a:r>
              <a:rPr lang="pt-PT" dirty="0"/>
              <a:t> 0.15 </a:t>
            </a:r>
            <a:endParaRPr lang="en-SA" dirty="0"/>
          </a:p>
          <a:p>
            <a:endParaRPr lang="en-SA" dirty="0"/>
          </a:p>
        </p:txBody>
      </p:sp>
      <p:pic>
        <p:nvPicPr>
          <p:cNvPr id="5" name="Content Placeholder 4">
            <a:extLst>
              <a:ext uri="{FF2B5EF4-FFF2-40B4-BE49-F238E27FC236}">
                <a16:creationId xmlns:a16="http://schemas.microsoft.com/office/drawing/2014/main" id="{6FA7063F-165A-BC48-91B4-F1D12F8D2535}"/>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4625" y="3086412"/>
            <a:ext cx="5415584" cy="2780987"/>
          </a:xfrm>
          <a:prstGeom prst="rect">
            <a:avLst/>
          </a:prstGeom>
          <a:noFill/>
          <a:ln>
            <a:noFill/>
          </a:ln>
          <a:effectLst/>
        </p:spPr>
      </p:pic>
    </p:spTree>
    <p:extLst>
      <p:ext uri="{BB962C8B-B14F-4D97-AF65-F5344CB8AC3E}">
        <p14:creationId xmlns:p14="http://schemas.microsoft.com/office/powerpoint/2010/main" val="1146162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33AF0-75F5-2C4D-A159-49827CB4A9D6}"/>
              </a:ext>
            </a:extLst>
          </p:cNvPr>
          <p:cNvSpPr>
            <a:spLocks noGrp="1"/>
          </p:cNvSpPr>
          <p:nvPr>
            <p:ph type="title"/>
          </p:nvPr>
        </p:nvSpPr>
        <p:spPr>
          <a:xfrm>
            <a:off x="1371600" y="685800"/>
            <a:ext cx="9601200" cy="997226"/>
          </a:xfrm>
        </p:spPr>
        <p:txBody>
          <a:bodyPr/>
          <a:lstStyle/>
          <a:p>
            <a:r>
              <a:rPr lang="en-US" b="1" dirty="0"/>
              <a:t>STEP4:</a:t>
            </a:r>
            <a:r>
              <a:rPr lang="en-US" dirty="0"/>
              <a:t> Training count.</a:t>
            </a:r>
            <a:endParaRPr lang="en-SA" dirty="0"/>
          </a:p>
        </p:txBody>
      </p:sp>
      <p:sp>
        <p:nvSpPr>
          <p:cNvPr id="3" name="Content Placeholder 2">
            <a:extLst>
              <a:ext uri="{FF2B5EF4-FFF2-40B4-BE49-F238E27FC236}">
                <a16:creationId xmlns:a16="http://schemas.microsoft.com/office/drawing/2014/main" id="{2738CFB1-D928-7F49-8092-4ADF55CBA437}"/>
              </a:ext>
            </a:extLst>
          </p:cNvPr>
          <p:cNvSpPr>
            <a:spLocks noGrp="1"/>
          </p:cNvSpPr>
          <p:nvPr>
            <p:ph sz="half" idx="1"/>
          </p:nvPr>
        </p:nvSpPr>
        <p:spPr>
          <a:xfrm>
            <a:off x="1219590" y="2405268"/>
            <a:ext cx="4447786" cy="3581401"/>
          </a:xfrm>
        </p:spPr>
        <p:txBody>
          <a:bodyPr/>
          <a:lstStyle/>
          <a:p>
            <a:r>
              <a:rPr lang="en-US" dirty="0"/>
              <a:t>what we are doing as we are saying the model that we generated now and we are saying it in the h5 format and finally what we do is we are going to plot accuracy and a matrix by using matplotlib.</a:t>
            </a:r>
            <a:r>
              <a:rPr lang="en-SA" dirty="0"/>
              <a:t> </a:t>
            </a:r>
          </a:p>
        </p:txBody>
      </p:sp>
      <p:pic>
        <p:nvPicPr>
          <p:cNvPr id="5" name="Content Placeholder 4">
            <a:extLst>
              <a:ext uri="{FF2B5EF4-FFF2-40B4-BE49-F238E27FC236}">
                <a16:creationId xmlns:a16="http://schemas.microsoft.com/office/drawing/2014/main" id="{82D64333-C930-4548-BDD1-A0A85B0F574D}"/>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96001" y="1987826"/>
            <a:ext cx="5605670" cy="3879573"/>
          </a:xfrm>
          <a:prstGeom prst="rect">
            <a:avLst/>
          </a:prstGeom>
          <a:noFill/>
          <a:ln>
            <a:noFill/>
          </a:ln>
          <a:effectLst/>
        </p:spPr>
      </p:pic>
    </p:spTree>
    <p:extLst>
      <p:ext uri="{BB962C8B-B14F-4D97-AF65-F5344CB8AC3E}">
        <p14:creationId xmlns:p14="http://schemas.microsoft.com/office/powerpoint/2010/main" val="3578848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DB6F-FFEE-0142-8205-5D15DD76D473}"/>
              </a:ext>
            </a:extLst>
          </p:cNvPr>
          <p:cNvSpPr>
            <a:spLocks noGrp="1"/>
          </p:cNvSpPr>
          <p:nvPr>
            <p:ph type="title"/>
          </p:nvPr>
        </p:nvSpPr>
        <p:spPr/>
        <p:txBody>
          <a:bodyPr/>
          <a:lstStyle/>
          <a:p>
            <a:r>
              <a:rPr lang="en-US" b="1" dirty="0"/>
              <a:t>STEP 5:</a:t>
            </a:r>
            <a:r>
              <a:rPr lang="en-US" dirty="0"/>
              <a:t> Run View The Accuracy:</a:t>
            </a:r>
            <a:endParaRPr lang="en-SA" dirty="0"/>
          </a:p>
        </p:txBody>
      </p:sp>
      <p:sp>
        <p:nvSpPr>
          <p:cNvPr id="3" name="Content Placeholder 2">
            <a:extLst>
              <a:ext uri="{FF2B5EF4-FFF2-40B4-BE49-F238E27FC236}">
                <a16:creationId xmlns:a16="http://schemas.microsoft.com/office/drawing/2014/main" id="{522931B4-CA1B-C646-9975-858FDC47C37D}"/>
              </a:ext>
            </a:extLst>
          </p:cNvPr>
          <p:cNvSpPr>
            <a:spLocks noGrp="1"/>
          </p:cNvSpPr>
          <p:nvPr>
            <p:ph sz="half" idx="1"/>
          </p:nvPr>
        </p:nvSpPr>
        <p:spPr/>
        <p:txBody>
          <a:bodyPr/>
          <a:lstStyle/>
          <a:p>
            <a:r>
              <a:rPr lang="en-US" dirty="0"/>
              <a:t>According the plot the model is pretty good at the moment.</a:t>
            </a:r>
            <a:endParaRPr lang="en-SA" dirty="0"/>
          </a:p>
          <a:p>
            <a:pPr marL="0" indent="0">
              <a:buNone/>
            </a:pPr>
            <a:endParaRPr lang="en-SA" dirty="0"/>
          </a:p>
        </p:txBody>
      </p:sp>
      <p:pic>
        <p:nvPicPr>
          <p:cNvPr id="5" name="Content Placeholder 4">
            <a:extLst>
              <a:ext uri="{FF2B5EF4-FFF2-40B4-BE49-F238E27FC236}">
                <a16:creationId xmlns:a16="http://schemas.microsoft.com/office/drawing/2014/main" id="{22F6468C-67A6-0544-81D3-461B8C1DF886}"/>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622566" y="2383458"/>
            <a:ext cx="5291138" cy="3788741"/>
          </a:xfrm>
          <a:prstGeom prst="rect">
            <a:avLst/>
          </a:prstGeom>
          <a:noFill/>
          <a:ln>
            <a:noFill/>
          </a:ln>
          <a:effectLst/>
        </p:spPr>
      </p:pic>
    </p:spTree>
    <p:extLst>
      <p:ext uri="{BB962C8B-B14F-4D97-AF65-F5344CB8AC3E}">
        <p14:creationId xmlns:p14="http://schemas.microsoft.com/office/powerpoint/2010/main" val="2561290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D402-4DE3-6549-A1DC-5A40944F6A37}"/>
              </a:ext>
            </a:extLst>
          </p:cNvPr>
          <p:cNvSpPr>
            <a:spLocks noGrp="1"/>
          </p:cNvSpPr>
          <p:nvPr>
            <p:ph type="title"/>
          </p:nvPr>
        </p:nvSpPr>
        <p:spPr>
          <a:xfrm>
            <a:off x="1371600" y="685800"/>
            <a:ext cx="9601200" cy="785191"/>
          </a:xfrm>
        </p:spPr>
        <p:txBody>
          <a:bodyPr/>
          <a:lstStyle/>
          <a:p>
            <a:r>
              <a:rPr lang="en-US" b="1" dirty="0"/>
              <a:t>STEP 6: </a:t>
            </a:r>
            <a:r>
              <a:rPr lang="en-US" dirty="0"/>
              <a:t>Apply The Model In Camera</a:t>
            </a:r>
            <a:endParaRPr lang="en-SA" dirty="0"/>
          </a:p>
        </p:txBody>
      </p:sp>
      <p:pic>
        <p:nvPicPr>
          <p:cNvPr id="4" name="Content Placeholder 3">
            <a:extLst>
              <a:ext uri="{FF2B5EF4-FFF2-40B4-BE49-F238E27FC236}">
                <a16:creationId xmlns:a16="http://schemas.microsoft.com/office/drawing/2014/main" id="{F5609F83-74C1-934D-AE79-5CDE5E1EF43B}"/>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1696277"/>
            <a:ext cx="9137374" cy="4784035"/>
          </a:xfrm>
          <a:prstGeom prst="rect">
            <a:avLst/>
          </a:prstGeom>
          <a:noFill/>
          <a:ln>
            <a:noFill/>
          </a:ln>
          <a:effectLst/>
        </p:spPr>
      </p:pic>
    </p:spTree>
    <p:extLst>
      <p:ext uri="{BB962C8B-B14F-4D97-AF65-F5344CB8AC3E}">
        <p14:creationId xmlns:p14="http://schemas.microsoft.com/office/powerpoint/2010/main" val="4076632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23F5-FF5E-B64B-9D1F-743919FAD85E}"/>
              </a:ext>
            </a:extLst>
          </p:cNvPr>
          <p:cNvSpPr>
            <a:spLocks noGrp="1"/>
          </p:cNvSpPr>
          <p:nvPr>
            <p:ph type="title"/>
          </p:nvPr>
        </p:nvSpPr>
        <p:spPr>
          <a:xfrm>
            <a:off x="1371600" y="685800"/>
            <a:ext cx="9601200" cy="944217"/>
          </a:xfrm>
        </p:spPr>
        <p:txBody>
          <a:bodyPr>
            <a:normAutofit fontScale="90000"/>
          </a:bodyPr>
          <a:lstStyle/>
          <a:p>
            <a:r>
              <a:rPr lang="en-US" b="1" dirty="0"/>
              <a:t>STEP 6: </a:t>
            </a:r>
            <a:r>
              <a:rPr lang="en-US" dirty="0"/>
              <a:t>Apply The Model In Camera count.</a:t>
            </a:r>
            <a:endParaRPr lang="en-SA" dirty="0"/>
          </a:p>
        </p:txBody>
      </p:sp>
      <p:sp>
        <p:nvSpPr>
          <p:cNvPr id="4" name="Rectangle 2">
            <a:extLst>
              <a:ext uri="{FF2B5EF4-FFF2-40B4-BE49-F238E27FC236}">
                <a16:creationId xmlns:a16="http://schemas.microsoft.com/office/drawing/2014/main" id="{4AB6095F-BE9B-834F-B1A1-781D1D0FFE51}"/>
              </a:ext>
            </a:extLst>
          </p:cNvPr>
          <p:cNvSpPr>
            <a:spLocks noChangeArrowheads="1"/>
          </p:cNvSpPr>
          <p:nvPr/>
        </p:nvSpPr>
        <p:spPr bwMode="auto">
          <a:xfrm>
            <a:off x="1371600" y="199355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IN ORDER TO USE THEM WE HAVE TO USE A METHOD CALLED READ NET WHICH IS UNDER CV2 AND THE MODEL CALLED DNN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DNN STANDS FOR = DEEP NEURAL NETWORKS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CV2 RECENTLY DEVELOP DNN IN MANY USING METHODS.</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F107566B-52B7-8441-BEF8-C3E98443D0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675144"/>
            <a:ext cx="573246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5" name="Rectangle 3">
            <a:extLst>
              <a:ext uri="{FF2B5EF4-FFF2-40B4-BE49-F238E27FC236}">
                <a16:creationId xmlns:a16="http://schemas.microsoft.com/office/drawing/2014/main" id="{D64AE31F-6AB0-474E-9149-D04FF5FA0EC0}"/>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A"/>
          </a:p>
        </p:txBody>
      </p:sp>
      <p:sp>
        <p:nvSpPr>
          <p:cNvPr id="6" name="Rectangle 5">
            <a:extLst>
              <a:ext uri="{FF2B5EF4-FFF2-40B4-BE49-F238E27FC236}">
                <a16:creationId xmlns:a16="http://schemas.microsoft.com/office/drawing/2014/main" id="{82C78DC7-8E72-4B4A-98A1-EA7EA9FF894E}"/>
              </a:ext>
            </a:extLst>
          </p:cNvPr>
          <p:cNvSpPr>
            <a:spLocks noChangeArrowheads="1"/>
          </p:cNvSpPr>
          <p:nvPr/>
        </p:nvSpPr>
        <p:spPr bwMode="auto">
          <a:xfrm>
            <a:off x="1371600" y="3523298"/>
            <a:ext cx="1248334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WE CAN USE THIS PARTICULAR “FACENET’ TO DETECT FACES.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WE ARE LOADING OUR MODEL USING “LOAD MODEL”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THE MODEL WE USE FOR FACE DETECTION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THIS IS THE MODEL THAT WE ACTUALLY DEVELOP.</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0B897ADF-A866-4140-B257-5FCDA57943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5278" y="4499184"/>
            <a:ext cx="6073776"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7" name="Rectangle 6">
            <a:extLst>
              <a:ext uri="{FF2B5EF4-FFF2-40B4-BE49-F238E27FC236}">
                <a16:creationId xmlns:a16="http://schemas.microsoft.com/office/drawing/2014/main" id="{128D37C7-C303-4F49-A78B-5DAB409F0984}"/>
              </a:ext>
            </a:extLst>
          </p:cNvPr>
          <p:cNvSpPr>
            <a:spLocks noChangeArrowheads="1"/>
          </p:cNvSpPr>
          <p:nvPr/>
        </p:nvSpPr>
        <p:spPr bwMode="auto">
          <a:xfrm>
            <a:off x="1662941" y="41991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A"/>
          </a:p>
        </p:txBody>
      </p:sp>
    </p:spTree>
    <p:extLst>
      <p:ext uri="{BB962C8B-B14F-4D97-AF65-F5344CB8AC3E}">
        <p14:creationId xmlns:p14="http://schemas.microsoft.com/office/powerpoint/2010/main" val="3328940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93F1-B6AD-9842-84A9-A0E178BB8F34}"/>
              </a:ext>
            </a:extLst>
          </p:cNvPr>
          <p:cNvSpPr>
            <a:spLocks noGrp="1"/>
          </p:cNvSpPr>
          <p:nvPr>
            <p:ph type="title"/>
          </p:nvPr>
        </p:nvSpPr>
        <p:spPr/>
        <p:txBody>
          <a:bodyPr/>
          <a:lstStyle/>
          <a:p>
            <a:r>
              <a:rPr lang="en-SA" dirty="0"/>
              <a:t>The problem: </a:t>
            </a:r>
          </a:p>
        </p:txBody>
      </p:sp>
      <p:sp>
        <p:nvSpPr>
          <p:cNvPr id="3" name="Content Placeholder 2">
            <a:extLst>
              <a:ext uri="{FF2B5EF4-FFF2-40B4-BE49-F238E27FC236}">
                <a16:creationId xmlns:a16="http://schemas.microsoft.com/office/drawing/2014/main" id="{EFEDF912-6286-754A-80A5-33FB11AC64BF}"/>
              </a:ext>
            </a:extLst>
          </p:cNvPr>
          <p:cNvSpPr>
            <a:spLocks noGrp="1"/>
          </p:cNvSpPr>
          <p:nvPr>
            <p:ph idx="1"/>
          </p:nvPr>
        </p:nvSpPr>
        <p:spPr/>
        <p:txBody>
          <a:bodyPr/>
          <a:lstStyle/>
          <a:p>
            <a:pPr>
              <a:buFont typeface="Wingdings" pitchFamily="2" charset="2"/>
              <a:buChar char="v"/>
            </a:pPr>
            <a:r>
              <a:rPr lang="en-US" dirty="0"/>
              <a:t>Pandemic COVID-19, WHO has made wearing masks compulsory.</a:t>
            </a:r>
          </a:p>
          <a:p>
            <a:pPr>
              <a:buFont typeface="Wingdings" pitchFamily="2" charset="2"/>
              <a:buChar char="v"/>
            </a:pPr>
            <a:r>
              <a:rPr lang="en-US" dirty="0"/>
              <a:t>Some people in public places do not take precautions.</a:t>
            </a:r>
          </a:p>
        </p:txBody>
      </p:sp>
    </p:spTree>
    <p:extLst>
      <p:ext uri="{BB962C8B-B14F-4D97-AF65-F5344CB8AC3E}">
        <p14:creationId xmlns:p14="http://schemas.microsoft.com/office/powerpoint/2010/main" val="1810971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C8577-7252-C740-B85C-48458A113355}"/>
              </a:ext>
            </a:extLst>
          </p:cNvPr>
          <p:cNvSpPr>
            <a:spLocks noGrp="1"/>
          </p:cNvSpPr>
          <p:nvPr>
            <p:ph type="title"/>
          </p:nvPr>
        </p:nvSpPr>
        <p:spPr>
          <a:xfrm>
            <a:off x="1371600" y="685800"/>
            <a:ext cx="9601200" cy="699309"/>
          </a:xfrm>
        </p:spPr>
        <p:txBody>
          <a:bodyPr>
            <a:normAutofit fontScale="90000"/>
          </a:bodyPr>
          <a:lstStyle/>
          <a:p>
            <a:r>
              <a:rPr lang="en-US" b="1" dirty="0"/>
              <a:t>STEP 6: </a:t>
            </a:r>
            <a:r>
              <a:rPr lang="en-US" dirty="0"/>
              <a:t>Apply The Model In Camera count.</a:t>
            </a:r>
            <a:endParaRPr lang="en-SA" dirty="0"/>
          </a:p>
        </p:txBody>
      </p:sp>
      <p:sp>
        <p:nvSpPr>
          <p:cNvPr id="3" name="Rectangle 2">
            <a:extLst>
              <a:ext uri="{FF2B5EF4-FFF2-40B4-BE49-F238E27FC236}">
                <a16:creationId xmlns:a16="http://schemas.microsoft.com/office/drawing/2014/main" id="{861C5432-EB93-084C-9969-4BF278ED37DB}"/>
              </a:ext>
            </a:extLst>
          </p:cNvPr>
          <p:cNvSpPr>
            <a:spLocks noChangeArrowheads="1"/>
          </p:cNvSpPr>
          <p:nvPr/>
        </p:nvSpPr>
        <p:spPr bwMode="auto">
          <a:xfrm>
            <a:off x="1326598" y="2264385"/>
            <a:ext cx="642592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AND NOW WE HAVE THE T]MODELS FOR FACE DETECTION AND MASK DETECTION.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NEXT THING WE NEED TO DO IS TO LOAD THE CAMERA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IN ORDER TO DO  THAT WE ARE USING VIDEO STREAM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INSIDE THIS VIDEO STREAM FUNCTION THERE IS SOMETHING CALLED “SRC=0” IF YOU HAVE MORE THAN A CAMER THE ZERO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WILL CHANGE TO HOW MANY CAMERAS ARE USED.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AND START ACTUALLY LOADS THE CAMERA.</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3073" name="Picture 1">
            <a:extLst>
              <a:ext uri="{FF2B5EF4-FFF2-40B4-BE49-F238E27FC236}">
                <a16:creationId xmlns:a16="http://schemas.microsoft.com/office/drawing/2014/main" id="{14198026-5072-8941-BE94-37A4FEBA92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97524" y="2434454"/>
            <a:ext cx="4236624"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Rectangle 3">
            <a:extLst>
              <a:ext uri="{FF2B5EF4-FFF2-40B4-BE49-F238E27FC236}">
                <a16:creationId xmlns:a16="http://schemas.microsoft.com/office/drawing/2014/main" id="{3E430D0B-3374-8A43-9DBC-51A735CBF1E3}"/>
              </a:ext>
            </a:extLst>
          </p:cNvPr>
          <p:cNvSpPr>
            <a:spLocks noChangeArrowheads="1"/>
          </p:cNvSpPr>
          <p:nvPr/>
        </p:nvSpPr>
        <p:spPr bwMode="auto">
          <a:xfrm>
            <a:off x="1371600" y="31076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A"/>
          </a:p>
        </p:txBody>
      </p:sp>
      <p:sp>
        <p:nvSpPr>
          <p:cNvPr id="5" name="Rectangle 5">
            <a:extLst>
              <a:ext uri="{FF2B5EF4-FFF2-40B4-BE49-F238E27FC236}">
                <a16:creationId xmlns:a16="http://schemas.microsoft.com/office/drawing/2014/main" id="{92469A01-F388-9341-85B1-0F1D2C63487F}"/>
              </a:ext>
            </a:extLst>
          </p:cNvPr>
          <p:cNvSpPr>
            <a:spLocks noChangeArrowheads="1"/>
          </p:cNvSpPr>
          <p:nvPr/>
        </p:nvSpPr>
        <p:spPr bwMode="auto">
          <a:xfrm>
            <a:off x="1326598" y="4528656"/>
            <a:ext cx="401402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AND THEN WE WILL GO TO THE “WHILE TRUE”</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HERE WE ARE READING THE FRAME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SO EVERY FRAME IS NOTHING BUT AN IMAGE.</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3076" name="Picture 4">
            <a:extLst>
              <a:ext uri="{FF2B5EF4-FFF2-40B4-BE49-F238E27FC236}">
                <a16:creationId xmlns:a16="http://schemas.microsoft.com/office/drawing/2014/main" id="{CFAFEEF5-F903-2049-9CB7-5EAD3175FF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4130" y="4492982"/>
            <a:ext cx="5943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 name="Rectangle 6">
            <a:extLst>
              <a:ext uri="{FF2B5EF4-FFF2-40B4-BE49-F238E27FC236}">
                <a16:creationId xmlns:a16="http://schemas.microsoft.com/office/drawing/2014/main" id="{5EC30F68-0777-0D4D-A0FA-4072C3D1A0C6}"/>
              </a:ext>
            </a:extLst>
          </p:cNvPr>
          <p:cNvSpPr>
            <a:spLocks noChangeArrowheads="1"/>
          </p:cNvSpPr>
          <p:nvPr/>
        </p:nvSpPr>
        <p:spPr bwMode="auto">
          <a:xfrm>
            <a:off x="1384852" y="503485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A"/>
          </a:p>
        </p:txBody>
      </p:sp>
    </p:spTree>
    <p:extLst>
      <p:ext uri="{BB962C8B-B14F-4D97-AF65-F5344CB8AC3E}">
        <p14:creationId xmlns:p14="http://schemas.microsoft.com/office/powerpoint/2010/main" val="124760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A4741-FB3E-F847-8447-2466A4894138}"/>
              </a:ext>
            </a:extLst>
          </p:cNvPr>
          <p:cNvSpPr>
            <a:spLocks noGrp="1"/>
          </p:cNvSpPr>
          <p:nvPr>
            <p:ph type="title"/>
          </p:nvPr>
        </p:nvSpPr>
        <p:spPr>
          <a:xfrm>
            <a:off x="1371600" y="685800"/>
            <a:ext cx="9601200" cy="718930"/>
          </a:xfrm>
        </p:spPr>
        <p:txBody>
          <a:bodyPr>
            <a:normAutofit fontScale="90000"/>
          </a:bodyPr>
          <a:lstStyle/>
          <a:p>
            <a:r>
              <a:rPr lang="en-US" b="1" dirty="0"/>
              <a:t>STEP 6: </a:t>
            </a:r>
            <a:r>
              <a:rPr lang="en-US" dirty="0"/>
              <a:t>Apply The Model In Camera count.</a:t>
            </a:r>
            <a:endParaRPr lang="en-SA" dirty="0"/>
          </a:p>
        </p:txBody>
      </p:sp>
      <p:sp>
        <p:nvSpPr>
          <p:cNvPr id="3" name="Rectangle 2">
            <a:extLst>
              <a:ext uri="{FF2B5EF4-FFF2-40B4-BE49-F238E27FC236}">
                <a16:creationId xmlns:a16="http://schemas.microsoft.com/office/drawing/2014/main" id="{ECCE488A-3D63-B142-B099-206F2B3ED9CF}"/>
              </a:ext>
            </a:extLst>
          </p:cNvPr>
          <p:cNvSpPr>
            <a:spLocks noChangeArrowheads="1"/>
          </p:cNvSpPr>
          <p:nvPr/>
        </p:nvSpPr>
        <p:spPr bwMode="auto">
          <a:xfrm>
            <a:off x="1424608" y="1646581"/>
            <a:ext cx="457862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AND NOW HE HAVE “ FACE NET , MASK NET , FRAME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FACE NET:  FOR FACE DETECTION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MASK NET: FOR MASK DETECTION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FRAME: FOR THE VIDEO LOADING FROM THE CAMERA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AFTER WE HAVE ALL THIS WE WILL DEFINE A FUNCTION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“CALLED DEFINE AND PREDICT MASK”</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4097" name="Picture 1">
            <a:extLst>
              <a:ext uri="{FF2B5EF4-FFF2-40B4-BE49-F238E27FC236}">
                <a16:creationId xmlns:a16="http://schemas.microsoft.com/office/drawing/2014/main" id="{D24076B3-440B-F645-BEAB-D3100CA9AE6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26496" y="1630106"/>
            <a:ext cx="3946303" cy="21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4" name="Rectangle 3">
            <a:extLst>
              <a:ext uri="{FF2B5EF4-FFF2-40B4-BE49-F238E27FC236}">
                <a16:creationId xmlns:a16="http://schemas.microsoft.com/office/drawing/2014/main" id="{DE48D41D-2385-734A-A992-67C64DFB8953}"/>
              </a:ext>
            </a:extLst>
          </p:cNvPr>
          <p:cNvSpPr>
            <a:spLocks noChangeArrowheads="1"/>
          </p:cNvSpPr>
          <p:nvPr/>
        </p:nvSpPr>
        <p:spPr bwMode="auto">
          <a:xfrm>
            <a:off x="3935896" y="2246746"/>
            <a:ext cx="683149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A"/>
          </a:p>
        </p:txBody>
      </p:sp>
      <p:sp>
        <p:nvSpPr>
          <p:cNvPr id="5" name="Rectangle 5">
            <a:extLst>
              <a:ext uri="{FF2B5EF4-FFF2-40B4-BE49-F238E27FC236}">
                <a16:creationId xmlns:a16="http://schemas.microsoft.com/office/drawing/2014/main" id="{366FBC8D-D6E9-1F40-A384-EFDA455F6F89}"/>
              </a:ext>
            </a:extLst>
          </p:cNvPr>
          <p:cNvSpPr>
            <a:spLocks noChangeArrowheads="1"/>
          </p:cNvSpPr>
          <p:nvPr/>
        </p:nvSpPr>
        <p:spPr bwMode="auto">
          <a:xfrm>
            <a:off x="1378226" y="4402496"/>
            <a:ext cx="810370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WITH THESE THREE  ARGUMENTS  AND WE JUST DO NORMAL MANIPULATIONS HERE AND RETURN BACK  TO RETURN</a:t>
            </a: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4100" name="Picture 4">
            <a:extLst>
              <a:ext uri="{FF2B5EF4-FFF2-40B4-BE49-F238E27FC236}">
                <a16:creationId xmlns:a16="http://schemas.microsoft.com/office/drawing/2014/main" id="{BAD45459-8439-E54E-B323-15C5812CA3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41" y="5476336"/>
            <a:ext cx="3950556"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 name="Rectangle 6">
            <a:extLst>
              <a:ext uri="{FF2B5EF4-FFF2-40B4-BE49-F238E27FC236}">
                <a16:creationId xmlns:a16="http://schemas.microsoft.com/office/drawing/2014/main" id="{C9DC6C77-F6C2-A84F-ACA4-E222682FA966}"/>
              </a:ext>
            </a:extLst>
          </p:cNvPr>
          <p:cNvSpPr>
            <a:spLocks noChangeArrowheads="1"/>
          </p:cNvSpPr>
          <p:nvPr/>
        </p:nvSpPr>
        <p:spPr bwMode="auto">
          <a:xfrm>
            <a:off x="1378226" y="4721197"/>
            <a:ext cx="8103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a:t>
            </a:r>
            <a:endParaRPr kumimoji="0" lang="en-US" altLang="en-SA"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9124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BCCA0-F325-EC47-B170-0CE245244143}"/>
              </a:ext>
            </a:extLst>
          </p:cNvPr>
          <p:cNvSpPr>
            <a:spLocks noGrp="1"/>
          </p:cNvSpPr>
          <p:nvPr>
            <p:ph type="title"/>
          </p:nvPr>
        </p:nvSpPr>
        <p:spPr>
          <a:xfrm>
            <a:off x="1295400" y="661435"/>
            <a:ext cx="9601200" cy="771939"/>
          </a:xfrm>
        </p:spPr>
        <p:txBody>
          <a:bodyPr>
            <a:normAutofit fontScale="90000"/>
          </a:bodyPr>
          <a:lstStyle/>
          <a:p>
            <a:r>
              <a:rPr lang="en-US" b="1" dirty="0"/>
              <a:t>STEP 6: </a:t>
            </a:r>
            <a:r>
              <a:rPr lang="en-US" dirty="0"/>
              <a:t>Apply The Model In Camera count.</a:t>
            </a:r>
            <a:endParaRPr lang="en-SA" dirty="0"/>
          </a:p>
        </p:txBody>
      </p:sp>
      <p:sp>
        <p:nvSpPr>
          <p:cNvPr id="3" name="Rectangle 2">
            <a:extLst>
              <a:ext uri="{FF2B5EF4-FFF2-40B4-BE49-F238E27FC236}">
                <a16:creationId xmlns:a16="http://schemas.microsoft.com/office/drawing/2014/main" id="{5B81EE5F-8B6B-8C45-AF3F-9A4F307D841A}"/>
              </a:ext>
            </a:extLst>
          </p:cNvPr>
          <p:cNvSpPr>
            <a:spLocks noChangeArrowheads="1"/>
          </p:cNvSpPr>
          <p:nvPr/>
        </p:nvSpPr>
        <p:spPr bwMode="auto">
          <a:xfrm>
            <a:off x="1295400" y="1498266"/>
            <a:ext cx="7301948"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LOCS = IS NOTHING BUT X AND Y COORDINATES OF PARTICULAR RECTANGLE THAT IS GOING TO  SURROUNDING THE FACE.</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SA" sz="1200" b="0" i="0" u="none" strike="noStrike" cap="none" normalizeH="0" baseline="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PREDS = IS THE PREDICTIONS OF THE PERSON WEARING THE MASK OR NOT AND IT CAN BE AS PERCENTAGES. </a:t>
            </a:r>
            <a:endParaRPr kumimoji="0" lang="en-US" altLang="en-SA"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SA" sz="1800" b="0" i="0" u="none" strike="noStrike" cap="none" normalizeH="0" baseline="0" dirty="0">
              <a:ln>
                <a:noFill/>
              </a:ln>
              <a:solidFill>
                <a:schemeClr val="tx1"/>
              </a:solidFill>
              <a:effectLst/>
              <a:latin typeface="Arial" panose="020B0604020202020204" pitchFamily="34" charset="0"/>
            </a:endParaRPr>
          </a:p>
        </p:txBody>
      </p:sp>
      <p:pic>
        <p:nvPicPr>
          <p:cNvPr id="5121" name="Picture 1">
            <a:extLst>
              <a:ext uri="{FF2B5EF4-FFF2-40B4-BE49-F238E27FC236}">
                <a16:creationId xmlns:a16="http://schemas.microsoft.com/office/drawing/2014/main" id="{09508911-BED6-974A-B93E-097C15BF77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9270" y="2357151"/>
            <a:ext cx="555625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8" name="TextBox 7">
            <a:extLst>
              <a:ext uri="{FF2B5EF4-FFF2-40B4-BE49-F238E27FC236}">
                <a16:creationId xmlns:a16="http://schemas.microsoft.com/office/drawing/2014/main" id="{8A9CE95B-1B90-CD45-9CAB-6D329F3E4B66}"/>
              </a:ext>
            </a:extLst>
          </p:cNvPr>
          <p:cNvSpPr txBox="1"/>
          <p:nvPr/>
        </p:nvSpPr>
        <p:spPr>
          <a:xfrm>
            <a:off x="1325217" y="2385391"/>
            <a:ext cx="5393635" cy="1200329"/>
          </a:xfrm>
          <a:prstGeom prst="rect">
            <a:avLst/>
          </a:prstGeom>
          <a:noFill/>
        </p:spPr>
        <p:txBody>
          <a:bodyPr wrap="square" rtlCol="0">
            <a:spAutoFit/>
          </a:bodyPr>
          <a:lstStyle/>
          <a:p>
            <a:r>
              <a:rPr lang="en-US" dirty="0"/>
              <a:t>NOW WE GET THE X,Y AS FOR EXAMPLE </a:t>
            </a:r>
            <a:endParaRPr lang="en-SA" dirty="0"/>
          </a:p>
          <a:p>
            <a:r>
              <a:rPr lang="en-US" dirty="0"/>
              <a:t> (T X1,Y1 , X2,Y2) WITH THESE POINTS WE WILL DRAW WE WILL DRAW THE RECTANGLE </a:t>
            </a:r>
            <a:endParaRPr lang="en-SA" dirty="0"/>
          </a:p>
          <a:p>
            <a:r>
              <a:rPr lang="en-US" dirty="0"/>
              <a:t>AND WITH THE PREDICTIONS</a:t>
            </a:r>
            <a:r>
              <a:rPr lang="en-SA" dirty="0"/>
              <a:t> </a:t>
            </a:r>
          </a:p>
        </p:txBody>
      </p:sp>
      <p:sp>
        <p:nvSpPr>
          <p:cNvPr id="9" name="TextBox 8">
            <a:extLst>
              <a:ext uri="{FF2B5EF4-FFF2-40B4-BE49-F238E27FC236}">
                <a16:creationId xmlns:a16="http://schemas.microsoft.com/office/drawing/2014/main" id="{B69612C1-759A-2449-B4D3-F412AB433CB1}"/>
              </a:ext>
            </a:extLst>
          </p:cNvPr>
          <p:cNvSpPr txBox="1"/>
          <p:nvPr/>
        </p:nvSpPr>
        <p:spPr>
          <a:xfrm>
            <a:off x="5645427" y="3835497"/>
            <a:ext cx="7656444" cy="2862322"/>
          </a:xfrm>
          <a:prstGeom prst="rect">
            <a:avLst/>
          </a:prstGeom>
          <a:noFill/>
        </p:spPr>
        <p:txBody>
          <a:bodyPr wrap="square" rtlCol="0">
            <a:spAutoFit/>
          </a:bodyPr>
          <a:lstStyle/>
          <a:p>
            <a:r>
              <a:rPr lang="en-US" dirty="0"/>
              <a:t>LABEL = “MASK” IS MASK   &gt; WITHOUTMASK ELSE “NO MASK”</a:t>
            </a:r>
            <a:endParaRPr lang="en-SA" dirty="0"/>
          </a:p>
          <a:p>
            <a:r>
              <a:rPr lang="en-US" dirty="0"/>
              <a:t>AND FOR COLOR WE WILL CHOOSE   B , G AND R </a:t>
            </a:r>
            <a:endParaRPr lang="en-SA" dirty="0"/>
          </a:p>
          <a:p>
            <a:r>
              <a:rPr lang="en-US" dirty="0"/>
              <a:t>0= IS THE LEAST VALUE   255= IS HIGHEST VALUE </a:t>
            </a:r>
            <a:endParaRPr lang="en-SA" dirty="0"/>
          </a:p>
          <a:p>
            <a:r>
              <a:rPr lang="en-US" dirty="0"/>
              <a:t>AS WE SAID B= 0 G= 255 R= 0</a:t>
            </a:r>
            <a:endParaRPr lang="en-SA" dirty="0"/>
          </a:p>
          <a:p>
            <a:r>
              <a:rPr lang="en-US" dirty="0"/>
              <a:t>THESE COLORS LEAD TO GREEN COLOR </a:t>
            </a:r>
            <a:endParaRPr lang="en-SA" dirty="0"/>
          </a:p>
          <a:p>
            <a:r>
              <a:rPr lang="en-US" dirty="0"/>
              <a:t>SO GREEN COLOR IF THERE IS MASK</a:t>
            </a:r>
            <a:endParaRPr lang="en-SA" dirty="0"/>
          </a:p>
          <a:p>
            <a:r>
              <a:rPr lang="en-US" dirty="0"/>
              <a:t> </a:t>
            </a:r>
            <a:endParaRPr lang="en-SA" dirty="0"/>
          </a:p>
          <a:p>
            <a:r>
              <a:rPr lang="en-US" dirty="0"/>
              <a:t>AND IF THERE IS NO MASK WE WILL PUT (0,0,255)</a:t>
            </a:r>
            <a:endParaRPr lang="en-SA" dirty="0"/>
          </a:p>
          <a:p>
            <a:r>
              <a:rPr lang="en-US" dirty="0"/>
              <a:t>RE IS THE MAXIMUM VALUE HERE I]AND THIS WILL LEADS TO RED.</a:t>
            </a:r>
            <a:endParaRPr lang="en-SA" dirty="0"/>
          </a:p>
          <a:p>
            <a:endParaRPr lang="en-SA" dirty="0"/>
          </a:p>
        </p:txBody>
      </p:sp>
      <p:pic>
        <p:nvPicPr>
          <p:cNvPr id="13" name="Picture 12">
            <a:extLst>
              <a:ext uri="{FF2B5EF4-FFF2-40B4-BE49-F238E27FC236}">
                <a16:creationId xmlns:a16="http://schemas.microsoft.com/office/drawing/2014/main" id="{01659FF7-3FA1-9D4B-B17F-6F70D3B622A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93914" y="4498343"/>
            <a:ext cx="4651513" cy="1698222"/>
          </a:xfrm>
          <a:prstGeom prst="rect">
            <a:avLst/>
          </a:prstGeom>
          <a:noFill/>
          <a:ln>
            <a:noFill/>
          </a:ln>
          <a:effectLst/>
        </p:spPr>
      </p:pic>
    </p:spTree>
    <p:extLst>
      <p:ext uri="{BB962C8B-B14F-4D97-AF65-F5344CB8AC3E}">
        <p14:creationId xmlns:p14="http://schemas.microsoft.com/office/powerpoint/2010/main" val="29741349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295B-11F1-D44C-81F1-38DBF8B38403}"/>
              </a:ext>
            </a:extLst>
          </p:cNvPr>
          <p:cNvSpPr>
            <a:spLocks noGrp="1"/>
          </p:cNvSpPr>
          <p:nvPr>
            <p:ph type="title"/>
          </p:nvPr>
        </p:nvSpPr>
        <p:spPr>
          <a:xfrm>
            <a:off x="1371600" y="685800"/>
            <a:ext cx="9601200" cy="824948"/>
          </a:xfrm>
        </p:spPr>
        <p:txBody>
          <a:bodyPr>
            <a:normAutofit fontScale="90000"/>
          </a:bodyPr>
          <a:lstStyle/>
          <a:p>
            <a:r>
              <a:rPr lang="en-US" b="1" dirty="0"/>
              <a:t>STEP 6: </a:t>
            </a:r>
            <a:r>
              <a:rPr lang="en-US" dirty="0"/>
              <a:t>Apply The Model In Camera count.</a:t>
            </a:r>
            <a:endParaRPr lang="en-SA" dirty="0"/>
          </a:p>
        </p:txBody>
      </p:sp>
      <p:pic>
        <p:nvPicPr>
          <p:cNvPr id="3" name="Picture 2">
            <a:extLst>
              <a:ext uri="{FF2B5EF4-FFF2-40B4-BE49-F238E27FC236}">
                <a16:creationId xmlns:a16="http://schemas.microsoft.com/office/drawing/2014/main" id="{B1549763-F434-3145-99E1-9F462E472EC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547191"/>
            <a:ext cx="5740400" cy="520700"/>
          </a:xfrm>
          <a:prstGeom prst="rect">
            <a:avLst/>
          </a:prstGeom>
          <a:noFill/>
          <a:ln>
            <a:noFill/>
          </a:ln>
          <a:effectLst/>
        </p:spPr>
      </p:pic>
      <p:sp>
        <p:nvSpPr>
          <p:cNvPr id="4" name="TextBox 3">
            <a:extLst>
              <a:ext uri="{FF2B5EF4-FFF2-40B4-BE49-F238E27FC236}">
                <a16:creationId xmlns:a16="http://schemas.microsoft.com/office/drawing/2014/main" id="{E9AA21D3-3266-724D-8833-A33A0BD84F83}"/>
              </a:ext>
            </a:extLst>
          </p:cNvPr>
          <p:cNvSpPr txBox="1"/>
          <p:nvPr/>
        </p:nvSpPr>
        <p:spPr>
          <a:xfrm>
            <a:off x="1524001" y="1510748"/>
            <a:ext cx="4479234" cy="646331"/>
          </a:xfrm>
          <a:prstGeom prst="rect">
            <a:avLst/>
          </a:prstGeom>
          <a:noFill/>
        </p:spPr>
        <p:txBody>
          <a:bodyPr wrap="square" rtlCol="0">
            <a:spAutoFit/>
          </a:bodyPr>
          <a:lstStyle/>
          <a:p>
            <a:r>
              <a:rPr lang="en-US" dirty="0"/>
              <a:t>WE ARE JUST DISPLAYING THE PERCENTAGE OF THE PREDICTION WE HAVE HERE</a:t>
            </a:r>
            <a:endParaRPr lang="en-SA" dirty="0"/>
          </a:p>
        </p:txBody>
      </p:sp>
      <p:pic>
        <p:nvPicPr>
          <p:cNvPr id="5" name="Picture 4">
            <a:extLst>
              <a:ext uri="{FF2B5EF4-FFF2-40B4-BE49-F238E27FC236}">
                <a16:creationId xmlns:a16="http://schemas.microsoft.com/office/drawing/2014/main" id="{E727A49F-6AA6-8547-8F99-D6BB260AFC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663687"/>
            <a:ext cx="5473065" cy="762000"/>
          </a:xfrm>
          <a:prstGeom prst="rect">
            <a:avLst/>
          </a:prstGeom>
          <a:noFill/>
          <a:ln>
            <a:noFill/>
          </a:ln>
          <a:effectLst/>
        </p:spPr>
      </p:pic>
      <p:sp>
        <p:nvSpPr>
          <p:cNvPr id="6" name="TextBox 5">
            <a:extLst>
              <a:ext uri="{FF2B5EF4-FFF2-40B4-BE49-F238E27FC236}">
                <a16:creationId xmlns:a16="http://schemas.microsoft.com/office/drawing/2014/main" id="{3B878820-6C4D-B043-9FB7-45F7DC0CE33B}"/>
              </a:ext>
            </a:extLst>
          </p:cNvPr>
          <p:cNvSpPr txBox="1"/>
          <p:nvPr/>
        </p:nvSpPr>
        <p:spPr>
          <a:xfrm>
            <a:off x="1537253" y="2756452"/>
            <a:ext cx="4479234"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TEXT HERE.</a:t>
            </a:r>
          </a:p>
          <a:p>
            <a:pPr marL="285750" indent="-285750">
              <a:buFont typeface="Arial" panose="020B0604020202020204" pitchFamily="34" charset="0"/>
              <a:buChar char="•"/>
            </a:pPr>
            <a:r>
              <a:rPr lang="en-US" dirty="0"/>
              <a:t>DRAWING THE RECTANGLE </a:t>
            </a:r>
          </a:p>
          <a:p>
            <a:endParaRPr lang="en-SA" dirty="0"/>
          </a:p>
        </p:txBody>
      </p:sp>
      <p:pic>
        <p:nvPicPr>
          <p:cNvPr id="7" name="Picture 6">
            <a:extLst>
              <a:ext uri="{FF2B5EF4-FFF2-40B4-BE49-F238E27FC236}">
                <a16:creationId xmlns:a16="http://schemas.microsoft.com/office/drawing/2014/main" id="{1FF347DB-1B1F-9347-B338-4D8AC3FB263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72200" y="3684571"/>
            <a:ext cx="5003165" cy="1485900"/>
          </a:xfrm>
          <a:prstGeom prst="rect">
            <a:avLst/>
          </a:prstGeom>
          <a:noFill/>
          <a:ln>
            <a:noFill/>
          </a:ln>
          <a:effectLst/>
        </p:spPr>
      </p:pic>
      <p:sp>
        <p:nvSpPr>
          <p:cNvPr id="8" name="TextBox 7">
            <a:extLst>
              <a:ext uri="{FF2B5EF4-FFF2-40B4-BE49-F238E27FC236}">
                <a16:creationId xmlns:a16="http://schemas.microsoft.com/office/drawing/2014/main" id="{8D2AF28D-4DEF-4443-AADB-DBE46C3CF77A}"/>
              </a:ext>
            </a:extLst>
          </p:cNvPr>
          <p:cNvSpPr txBox="1"/>
          <p:nvPr/>
        </p:nvSpPr>
        <p:spPr>
          <a:xfrm>
            <a:off x="1371600" y="3882887"/>
            <a:ext cx="445935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FRAME IS THE SEQUENCE OF PICTURES THAT IS GOING TO FLOW THROUGH</a:t>
            </a:r>
            <a:r>
              <a:rPr lang="en-SA" dirty="0"/>
              <a:t>.</a:t>
            </a:r>
          </a:p>
          <a:p>
            <a:pPr marL="285750" indent="-285750">
              <a:buFont typeface="Arial" panose="020B0604020202020204" pitchFamily="34" charset="0"/>
              <a:buChar char="•"/>
            </a:pPr>
            <a:r>
              <a:rPr lang="en-US" dirty="0"/>
              <a:t>FINALLY WE ARE BREAKING THE WHILE LOOP</a:t>
            </a:r>
            <a:r>
              <a:rPr lang="en-SA" dirty="0"/>
              <a:t> </a:t>
            </a:r>
          </a:p>
        </p:txBody>
      </p:sp>
      <p:pic>
        <p:nvPicPr>
          <p:cNvPr id="9" name="Picture 8">
            <a:extLst>
              <a:ext uri="{FF2B5EF4-FFF2-40B4-BE49-F238E27FC236}">
                <a16:creationId xmlns:a16="http://schemas.microsoft.com/office/drawing/2014/main" id="{DA584EDB-7798-4E43-8084-38E8C07606F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227640"/>
            <a:ext cx="4648200" cy="1159908"/>
          </a:xfrm>
          <a:prstGeom prst="rect">
            <a:avLst/>
          </a:prstGeom>
          <a:noFill/>
          <a:ln>
            <a:noFill/>
          </a:ln>
          <a:effectLst/>
        </p:spPr>
      </p:pic>
      <p:sp>
        <p:nvSpPr>
          <p:cNvPr id="10" name="TextBox 9">
            <a:extLst>
              <a:ext uri="{FF2B5EF4-FFF2-40B4-BE49-F238E27FC236}">
                <a16:creationId xmlns:a16="http://schemas.microsoft.com/office/drawing/2014/main" id="{CE79FD9D-9B09-834D-A0F1-1085F3F30FE8}"/>
              </a:ext>
            </a:extLst>
          </p:cNvPr>
          <p:cNvSpPr txBox="1"/>
          <p:nvPr/>
        </p:nvSpPr>
        <p:spPr>
          <a:xfrm>
            <a:off x="1662621" y="5484428"/>
            <a:ext cx="3877313" cy="646331"/>
          </a:xfrm>
          <a:prstGeom prst="rect">
            <a:avLst/>
          </a:prstGeom>
          <a:noFill/>
        </p:spPr>
        <p:txBody>
          <a:bodyPr wrap="square" rtlCol="0">
            <a:spAutoFit/>
          </a:bodyPr>
          <a:lstStyle/>
          <a:p>
            <a:r>
              <a:rPr lang="en-US" dirty="0"/>
              <a:t>WE FINALLY DESTROY ALL THE WINDOWS AND STOP THE VIDEOS </a:t>
            </a:r>
            <a:endParaRPr lang="en-SA" dirty="0"/>
          </a:p>
        </p:txBody>
      </p:sp>
    </p:spTree>
    <p:extLst>
      <p:ext uri="{BB962C8B-B14F-4D97-AF65-F5344CB8AC3E}">
        <p14:creationId xmlns:p14="http://schemas.microsoft.com/office/powerpoint/2010/main" val="482555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DAEE4-33DE-7F40-BDF2-89808AA7E891}"/>
              </a:ext>
            </a:extLst>
          </p:cNvPr>
          <p:cNvSpPr>
            <a:spLocks noGrp="1"/>
          </p:cNvSpPr>
          <p:nvPr>
            <p:ph type="title"/>
          </p:nvPr>
        </p:nvSpPr>
        <p:spPr>
          <a:xfrm>
            <a:off x="1371600" y="685800"/>
            <a:ext cx="9601200" cy="891209"/>
          </a:xfrm>
        </p:spPr>
        <p:txBody>
          <a:bodyPr/>
          <a:lstStyle/>
          <a:p>
            <a:r>
              <a:rPr lang="en-US" b="1" dirty="0"/>
              <a:t>STEP7:</a:t>
            </a:r>
            <a:r>
              <a:rPr lang="en-US" dirty="0"/>
              <a:t> Let’s See </a:t>
            </a:r>
            <a:r>
              <a:rPr lang="en-US"/>
              <a:t>The Result (ME!!!)</a:t>
            </a:r>
            <a:r>
              <a:rPr lang="en-SA"/>
              <a:t> </a:t>
            </a:r>
            <a:endParaRPr lang="en-SA" dirty="0"/>
          </a:p>
        </p:txBody>
      </p:sp>
      <p:pic>
        <p:nvPicPr>
          <p:cNvPr id="5" name="Content Placeholder 4">
            <a:extLst>
              <a:ext uri="{FF2B5EF4-FFF2-40B4-BE49-F238E27FC236}">
                <a16:creationId xmlns:a16="http://schemas.microsoft.com/office/drawing/2014/main" id="{1212B537-354E-C84E-993C-97BC99858AC7}"/>
              </a:ext>
            </a:extLst>
          </p:cNvPr>
          <p:cNvPicPr>
            <a:picLocks noGrp="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71600" y="2756148"/>
            <a:ext cx="4949687" cy="3416051"/>
          </a:xfrm>
          <a:prstGeom prst="rect">
            <a:avLst/>
          </a:prstGeom>
          <a:noFill/>
          <a:ln>
            <a:noFill/>
          </a:ln>
        </p:spPr>
      </p:pic>
      <p:pic>
        <p:nvPicPr>
          <p:cNvPr id="6" name="Content Placeholder 5">
            <a:extLst>
              <a:ext uri="{FF2B5EF4-FFF2-40B4-BE49-F238E27FC236}">
                <a16:creationId xmlns:a16="http://schemas.microsoft.com/office/drawing/2014/main" id="{330A8B48-293B-7B4A-A368-81C8030676D7}"/>
              </a:ext>
            </a:extLst>
          </p:cNvPr>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24625" y="2756148"/>
            <a:ext cx="5415584" cy="3416052"/>
          </a:xfrm>
          <a:prstGeom prst="rect">
            <a:avLst/>
          </a:prstGeom>
          <a:noFill/>
          <a:ln>
            <a:noFill/>
          </a:ln>
        </p:spPr>
      </p:pic>
    </p:spTree>
    <p:extLst>
      <p:ext uri="{BB962C8B-B14F-4D97-AF65-F5344CB8AC3E}">
        <p14:creationId xmlns:p14="http://schemas.microsoft.com/office/powerpoint/2010/main" val="2687734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75802-1D8C-0540-9FE0-F00FAA2CFF3D}"/>
              </a:ext>
            </a:extLst>
          </p:cNvPr>
          <p:cNvSpPr>
            <a:spLocks noGrp="1"/>
          </p:cNvSpPr>
          <p:nvPr>
            <p:ph type="title"/>
          </p:nvPr>
        </p:nvSpPr>
        <p:spPr/>
        <p:txBody>
          <a:bodyPr/>
          <a:lstStyle/>
          <a:p>
            <a:r>
              <a:rPr lang="en-SA" dirty="0"/>
              <a:t>The Potential of the Face Mask:</a:t>
            </a:r>
          </a:p>
        </p:txBody>
      </p:sp>
      <p:sp>
        <p:nvSpPr>
          <p:cNvPr id="3" name="Content Placeholder 2">
            <a:extLst>
              <a:ext uri="{FF2B5EF4-FFF2-40B4-BE49-F238E27FC236}">
                <a16:creationId xmlns:a16="http://schemas.microsoft.com/office/drawing/2014/main" id="{1D0EFDED-4087-794B-BBD5-E6AD95A627F7}"/>
              </a:ext>
            </a:extLst>
          </p:cNvPr>
          <p:cNvSpPr>
            <a:spLocks noGrp="1"/>
          </p:cNvSpPr>
          <p:nvPr>
            <p:ph idx="1"/>
          </p:nvPr>
        </p:nvSpPr>
        <p:spPr/>
        <p:txBody>
          <a:bodyPr/>
          <a:lstStyle/>
          <a:p>
            <a:pPr>
              <a:buFont typeface="Wingdings" pitchFamily="2" charset="2"/>
              <a:buChar char="v"/>
            </a:pPr>
            <a:r>
              <a:rPr lang="en-US" dirty="0"/>
              <a:t> The COVID-19 mask detector we’re building here today could potentially be used to help ensure your safety and the safety of others.</a:t>
            </a:r>
          </a:p>
          <a:p>
            <a:pPr>
              <a:buFont typeface="Wingdings" pitchFamily="2" charset="2"/>
              <a:buChar char="v"/>
            </a:pPr>
            <a:r>
              <a:rPr lang="en-US" dirty="0"/>
              <a:t>Detecting whether person is wearing a mask or not.</a:t>
            </a:r>
            <a:endParaRPr lang="en-SA" dirty="0"/>
          </a:p>
        </p:txBody>
      </p:sp>
    </p:spTree>
    <p:extLst>
      <p:ext uri="{BB962C8B-B14F-4D97-AF65-F5344CB8AC3E}">
        <p14:creationId xmlns:p14="http://schemas.microsoft.com/office/powerpoint/2010/main" val="2911537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8987-6EB7-F048-BC93-09926330A840}"/>
              </a:ext>
            </a:extLst>
          </p:cNvPr>
          <p:cNvSpPr>
            <a:spLocks noGrp="1"/>
          </p:cNvSpPr>
          <p:nvPr>
            <p:ph type="title"/>
          </p:nvPr>
        </p:nvSpPr>
        <p:spPr/>
        <p:txBody>
          <a:bodyPr/>
          <a:lstStyle/>
          <a:p>
            <a:r>
              <a:rPr lang="en-US" dirty="0"/>
              <a:t>Backpropagation (Algorithm)</a:t>
            </a:r>
            <a:endParaRPr lang="en-SA" dirty="0"/>
          </a:p>
        </p:txBody>
      </p:sp>
      <p:sp>
        <p:nvSpPr>
          <p:cNvPr id="4" name="TextBox 3">
            <a:extLst>
              <a:ext uri="{FF2B5EF4-FFF2-40B4-BE49-F238E27FC236}">
                <a16:creationId xmlns:a16="http://schemas.microsoft.com/office/drawing/2014/main" id="{490147BE-D979-9546-AA36-D11E8F6258D2}"/>
              </a:ext>
            </a:extLst>
          </p:cNvPr>
          <p:cNvSpPr txBox="1"/>
          <p:nvPr/>
        </p:nvSpPr>
        <p:spPr>
          <a:xfrm>
            <a:off x="1185706" y="2713055"/>
            <a:ext cx="4129872" cy="1754326"/>
          </a:xfrm>
          <a:prstGeom prst="rect">
            <a:avLst/>
          </a:prstGeom>
          <a:noFill/>
        </p:spPr>
        <p:txBody>
          <a:bodyPr wrap="square" rtlCol="0">
            <a:spAutoFit/>
          </a:bodyPr>
          <a:lstStyle/>
          <a:p>
            <a:pPr marL="285750" indent="-285750">
              <a:buFont typeface="Wingdings" pitchFamily="2" charset="2"/>
              <a:buChar char="v"/>
            </a:pPr>
            <a:r>
              <a:rPr lang="en-US" dirty="0"/>
              <a:t>In machine learning, backpropagation is a widely used algorithm for training feedforward neural networks. Generalizations of backpropagation exist for other artificial neural networks, and for functions generally.</a:t>
            </a:r>
            <a:endParaRPr lang="en-SA" dirty="0"/>
          </a:p>
        </p:txBody>
      </p:sp>
      <p:pic>
        <p:nvPicPr>
          <p:cNvPr id="6" name="Picture 5">
            <a:extLst>
              <a:ext uri="{FF2B5EF4-FFF2-40B4-BE49-F238E27FC236}">
                <a16:creationId xmlns:a16="http://schemas.microsoft.com/office/drawing/2014/main" id="{D01388E3-2ED4-A04E-86DD-DEABA4954EFA}"/>
              </a:ext>
            </a:extLst>
          </p:cNvPr>
          <p:cNvPicPr>
            <a:picLocks noChangeAspect="1"/>
          </p:cNvPicPr>
          <p:nvPr/>
        </p:nvPicPr>
        <p:blipFill>
          <a:blip r:embed="rId2"/>
          <a:stretch>
            <a:fillRect/>
          </a:stretch>
        </p:blipFill>
        <p:spPr>
          <a:xfrm>
            <a:off x="5586884" y="2171700"/>
            <a:ext cx="6048516" cy="3397250"/>
          </a:xfrm>
          <a:prstGeom prst="rect">
            <a:avLst/>
          </a:prstGeom>
        </p:spPr>
      </p:pic>
    </p:spTree>
    <p:extLst>
      <p:ext uri="{BB962C8B-B14F-4D97-AF65-F5344CB8AC3E}">
        <p14:creationId xmlns:p14="http://schemas.microsoft.com/office/powerpoint/2010/main" val="743046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28CD-248F-6141-8123-CFFD2E08368B}"/>
              </a:ext>
            </a:extLst>
          </p:cNvPr>
          <p:cNvSpPr>
            <a:spLocks noGrp="1"/>
          </p:cNvSpPr>
          <p:nvPr>
            <p:ph type="title"/>
          </p:nvPr>
        </p:nvSpPr>
        <p:spPr/>
        <p:txBody>
          <a:bodyPr/>
          <a:lstStyle/>
          <a:p>
            <a:endParaRPr lang="en-SA" dirty="0"/>
          </a:p>
        </p:txBody>
      </p:sp>
      <p:pic>
        <p:nvPicPr>
          <p:cNvPr id="9" name="Content Placeholder 8">
            <a:extLst>
              <a:ext uri="{FF2B5EF4-FFF2-40B4-BE49-F238E27FC236}">
                <a16:creationId xmlns:a16="http://schemas.microsoft.com/office/drawing/2014/main" id="{16B5D496-9259-3946-BAD3-44DF2465A48E}"/>
              </a:ext>
            </a:extLst>
          </p:cNvPr>
          <p:cNvPicPr>
            <a:picLocks noGrp="1" noChangeAspect="1"/>
          </p:cNvPicPr>
          <p:nvPr>
            <p:ph idx="1"/>
          </p:nvPr>
        </p:nvPicPr>
        <p:blipFill>
          <a:blip r:embed="rId2"/>
          <a:stretch>
            <a:fillRect/>
          </a:stretch>
        </p:blipFill>
        <p:spPr>
          <a:xfrm>
            <a:off x="3212180" y="-703384"/>
            <a:ext cx="5920040" cy="10218336"/>
          </a:xfrm>
        </p:spPr>
      </p:pic>
    </p:spTree>
    <p:extLst>
      <p:ext uri="{BB962C8B-B14F-4D97-AF65-F5344CB8AC3E}">
        <p14:creationId xmlns:p14="http://schemas.microsoft.com/office/powerpoint/2010/main" val="1208306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6B5A0-7000-BB46-868A-218A06CEA6C3}"/>
              </a:ext>
            </a:extLst>
          </p:cNvPr>
          <p:cNvSpPr>
            <a:spLocks noGrp="1"/>
          </p:cNvSpPr>
          <p:nvPr>
            <p:ph type="title"/>
          </p:nvPr>
        </p:nvSpPr>
        <p:spPr/>
        <p:txBody>
          <a:bodyPr/>
          <a:lstStyle/>
          <a:p>
            <a:endParaRPr lang="en-SA"/>
          </a:p>
        </p:txBody>
      </p:sp>
      <p:pic>
        <p:nvPicPr>
          <p:cNvPr id="5" name="Content Placeholder 4">
            <a:extLst>
              <a:ext uri="{FF2B5EF4-FFF2-40B4-BE49-F238E27FC236}">
                <a16:creationId xmlns:a16="http://schemas.microsoft.com/office/drawing/2014/main" id="{EBA9139B-D6F7-2F48-9A6F-B133D98F11AB}"/>
              </a:ext>
            </a:extLst>
          </p:cNvPr>
          <p:cNvPicPr>
            <a:picLocks noGrp="1" noChangeAspect="1"/>
          </p:cNvPicPr>
          <p:nvPr>
            <p:ph idx="1"/>
          </p:nvPr>
        </p:nvPicPr>
        <p:blipFill>
          <a:blip r:embed="rId2"/>
          <a:stretch>
            <a:fillRect/>
          </a:stretch>
        </p:blipFill>
        <p:spPr>
          <a:xfrm>
            <a:off x="3657826" y="-701409"/>
            <a:ext cx="4551677" cy="9864669"/>
          </a:xfrm>
        </p:spPr>
      </p:pic>
    </p:spTree>
    <p:extLst>
      <p:ext uri="{BB962C8B-B14F-4D97-AF65-F5344CB8AC3E}">
        <p14:creationId xmlns:p14="http://schemas.microsoft.com/office/powerpoint/2010/main" val="1056512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3A11A-7C1A-E144-8FB3-80292906D2A4}"/>
              </a:ext>
            </a:extLst>
          </p:cNvPr>
          <p:cNvSpPr>
            <a:spLocks noGrp="1"/>
          </p:cNvSpPr>
          <p:nvPr>
            <p:ph type="title"/>
          </p:nvPr>
        </p:nvSpPr>
        <p:spPr/>
        <p:txBody>
          <a:bodyPr/>
          <a:lstStyle/>
          <a:p>
            <a:r>
              <a:rPr lang="en-US" dirty="0"/>
              <a:t>Step one: Install The Dependencies.</a:t>
            </a:r>
            <a:endParaRPr lang="en-SA" dirty="0"/>
          </a:p>
        </p:txBody>
      </p:sp>
      <p:sp>
        <p:nvSpPr>
          <p:cNvPr id="3" name="Content Placeholder 2">
            <a:extLst>
              <a:ext uri="{FF2B5EF4-FFF2-40B4-BE49-F238E27FC236}">
                <a16:creationId xmlns:a16="http://schemas.microsoft.com/office/drawing/2014/main" id="{9A179D99-102E-0141-838D-E96A18942F32}"/>
              </a:ext>
            </a:extLst>
          </p:cNvPr>
          <p:cNvSpPr>
            <a:spLocks noGrp="1"/>
          </p:cNvSpPr>
          <p:nvPr>
            <p:ph idx="1"/>
          </p:nvPr>
        </p:nvSpPr>
        <p:spPr>
          <a:xfrm>
            <a:off x="1371600" y="2171700"/>
            <a:ext cx="9601200" cy="3695700"/>
          </a:xfrm>
        </p:spPr>
        <p:txBody>
          <a:bodyPr>
            <a:normAutofit/>
          </a:bodyPr>
          <a:lstStyle/>
          <a:p>
            <a:pPr>
              <a:buFont typeface="Wingdings" pitchFamily="2" charset="2"/>
              <a:buChar char="v"/>
            </a:pPr>
            <a:r>
              <a:rPr lang="en-US" dirty="0"/>
              <a:t>Required libraries:</a:t>
            </a:r>
            <a:endParaRPr lang="en-SA" dirty="0"/>
          </a:p>
          <a:p>
            <a:pPr lvl="1" fontAlgn="base"/>
            <a:r>
              <a:rPr lang="en-US" dirty="0" err="1"/>
              <a:t>tensorflow</a:t>
            </a:r>
            <a:r>
              <a:rPr lang="en-US" dirty="0"/>
              <a:t>&gt;=1.15.2</a:t>
            </a:r>
            <a:endParaRPr lang="en-SA" dirty="0"/>
          </a:p>
          <a:p>
            <a:pPr lvl="1" fontAlgn="base"/>
            <a:r>
              <a:rPr lang="en-US" dirty="0" err="1"/>
              <a:t>keras</a:t>
            </a:r>
            <a:r>
              <a:rPr lang="en-US" dirty="0"/>
              <a:t>==2.3.1</a:t>
            </a:r>
            <a:endParaRPr lang="en-SA" dirty="0"/>
          </a:p>
          <a:p>
            <a:pPr lvl="1" fontAlgn="base"/>
            <a:r>
              <a:rPr lang="en-US" dirty="0" err="1"/>
              <a:t>imultils</a:t>
            </a:r>
            <a:r>
              <a:rPr lang="en-US" dirty="0"/>
              <a:t>==0.5.3</a:t>
            </a:r>
            <a:endParaRPr lang="en-SA" dirty="0"/>
          </a:p>
          <a:p>
            <a:pPr lvl="1" fontAlgn="base"/>
            <a:r>
              <a:rPr lang="en-US" dirty="0" err="1"/>
              <a:t>numpy</a:t>
            </a:r>
            <a:r>
              <a:rPr lang="en-US" dirty="0"/>
              <a:t>==1.18.2</a:t>
            </a:r>
            <a:endParaRPr lang="en-SA" dirty="0"/>
          </a:p>
          <a:p>
            <a:pPr lvl="1" fontAlgn="base"/>
            <a:r>
              <a:rPr lang="en-US" dirty="0" err="1"/>
              <a:t>opencv</a:t>
            </a:r>
            <a:r>
              <a:rPr lang="en-US" dirty="0"/>
              <a:t>-python==4.2.0.*</a:t>
            </a:r>
            <a:endParaRPr lang="en-SA" dirty="0"/>
          </a:p>
          <a:p>
            <a:pPr lvl="1" fontAlgn="base"/>
            <a:r>
              <a:rPr lang="en-US" dirty="0" err="1"/>
              <a:t>matplotib</a:t>
            </a:r>
            <a:r>
              <a:rPr lang="en-US" dirty="0"/>
              <a:t>==3.2.1</a:t>
            </a:r>
            <a:endParaRPr lang="en-SA" dirty="0"/>
          </a:p>
          <a:p>
            <a:pPr lvl="1" fontAlgn="base"/>
            <a:r>
              <a:rPr lang="en-US" dirty="0" err="1"/>
              <a:t>argparse</a:t>
            </a:r>
            <a:r>
              <a:rPr lang="en-US" dirty="0"/>
              <a:t>==1.1</a:t>
            </a:r>
            <a:endParaRPr lang="en-SA" dirty="0"/>
          </a:p>
          <a:p>
            <a:pPr lvl="1" fontAlgn="base"/>
            <a:r>
              <a:rPr lang="en-US" dirty="0" err="1"/>
              <a:t>scipy</a:t>
            </a:r>
            <a:r>
              <a:rPr lang="en-US" dirty="0"/>
              <a:t>==1.4.1</a:t>
            </a:r>
          </a:p>
          <a:p>
            <a:endParaRPr lang="en-SA" dirty="0"/>
          </a:p>
        </p:txBody>
      </p:sp>
    </p:spTree>
    <p:extLst>
      <p:ext uri="{BB962C8B-B14F-4D97-AF65-F5344CB8AC3E}">
        <p14:creationId xmlns:p14="http://schemas.microsoft.com/office/powerpoint/2010/main" val="3182799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98CC7-101B-2F4F-B849-965FF1F5A7E7}"/>
              </a:ext>
            </a:extLst>
          </p:cNvPr>
          <p:cNvSpPr>
            <a:spLocks noGrp="1"/>
          </p:cNvSpPr>
          <p:nvPr>
            <p:ph type="title"/>
          </p:nvPr>
        </p:nvSpPr>
        <p:spPr/>
        <p:txBody>
          <a:bodyPr/>
          <a:lstStyle/>
          <a:p>
            <a:r>
              <a:rPr lang="en-US" b="1" u="sng" dirty="0"/>
              <a:t>STEP 2:</a:t>
            </a:r>
            <a:r>
              <a:rPr lang="en-US" dirty="0"/>
              <a:t> Let’s A take a look at dataset</a:t>
            </a:r>
            <a:r>
              <a:rPr lang="en-SA" dirty="0"/>
              <a:t> </a:t>
            </a:r>
          </a:p>
        </p:txBody>
      </p:sp>
      <p:sp>
        <p:nvSpPr>
          <p:cNvPr id="3" name="Content Placeholder 2">
            <a:extLst>
              <a:ext uri="{FF2B5EF4-FFF2-40B4-BE49-F238E27FC236}">
                <a16:creationId xmlns:a16="http://schemas.microsoft.com/office/drawing/2014/main" id="{38243AE7-DB62-F741-B33A-D6C273909297}"/>
              </a:ext>
            </a:extLst>
          </p:cNvPr>
          <p:cNvSpPr>
            <a:spLocks noGrp="1"/>
          </p:cNvSpPr>
          <p:nvPr>
            <p:ph idx="1"/>
          </p:nvPr>
        </p:nvSpPr>
        <p:spPr/>
        <p:txBody>
          <a:bodyPr/>
          <a:lstStyle/>
          <a:p>
            <a:pPr>
              <a:buFont typeface="Wingdings" pitchFamily="2" charset="2"/>
              <a:buChar char="v"/>
            </a:pPr>
            <a:r>
              <a:rPr lang="en-US" u="sng" dirty="0"/>
              <a:t>Inside</a:t>
            </a:r>
            <a:r>
              <a:rPr lang="en-US" dirty="0"/>
              <a:t> the dataset folder there will be two folders:</a:t>
            </a:r>
          </a:p>
          <a:p>
            <a:pPr marL="0" indent="0">
              <a:buNone/>
            </a:pPr>
            <a:endParaRPr lang="en-SA" dirty="0"/>
          </a:p>
          <a:p>
            <a:pPr marL="0" indent="0">
              <a:buNone/>
            </a:pPr>
            <a:r>
              <a:rPr lang="en-US" dirty="0"/>
              <a:t>	1- </a:t>
            </a:r>
            <a:r>
              <a:rPr lang="en-US" dirty="0" err="1"/>
              <a:t>with_mask</a:t>
            </a:r>
            <a:r>
              <a:rPr lang="en-US" dirty="0"/>
              <a:t> </a:t>
            </a:r>
          </a:p>
          <a:p>
            <a:pPr lvl="3"/>
            <a:r>
              <a:rPr lang="en-US" dirty="0"/>
              <a:t>With mask contain all images of people wearing masks on. </a:t>
            </a:r>
            <a:endParaRPr lang="en-SA" dirty="0"/>
          </a:p>
          <a:p>
            <a:pPr marL="0" indent="0">
              <a:buNone/>
            </a:pPr>
            <a:r>
              <a:rPr lang="en-US" dirty="0"/>
              <a:t>	2- </a:t>
            </a:r>
            <a:r>
              <a:rPr lang="en-US" dirty="0" err="1"/>
              <a:t>without_mask</a:t>
            </a:r>
            <a:endParaRPr lang="en-SA" dirty="0"/>
          </a:p>
          <a:p>
            <a:pPr marL="0" indent="0">
              <a:buNone/>
            </a:pPr>
            <a:endParaRPr lang="en-SA" dirty="0"/>
          </a:p>
        </p:txBody>
      </p:sp>
    </p:spTree>
    <p:extLst>
      <p:ext uri="{BB962C8B-B14F-4D97-AF65-F5344CB8AC3E}">
        <p14:creationId xmlns:p14="http://schemas.microsoft.com/office/powerpoint/2010/main" val="2673673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16E95-A092-A040-852D-37C3C2F5BC75}"/>
              </a:ext>
            </a:extLst>
          </p:cNvPr>
          <p:cNvSpPr>
            <a:spLocks noGrp="1"/>
          </p:cNvSpPr>
          <p:nvPr>
            <p:ph type="title"/>
          </p:nvPr>
        </p:nvSpPr>
        <p:spPr/>
        <p:txBody>
          <a:bodyPr/>
          <a:lstStyle/>
          <a:p>
            <a:r>
              <a:rPr lang="en-US" b="1" dirty="0"/>
              <a:t>STEP 3: </a:t>
            </a:r>
            <a:r>
              <a:rPr lang="en-US" dirty="0"/>
              <a:t>Data Preprocessing</a:t>
            </a:r>
            <a:endParaRPr lang="en-SA" dirty="0"/>
          </a:p>
        </p:txBody>
      </p:sp>
      <p:sp>
        <p:nvSpPr>
          <p:cNvPr id="3" name="Content Placeholder 2">
            <a:extLst>
              <a:ext uri="{FF2B5EF4-FFF2-40B4-BE49-F238E27FC236}">
                <a16:creationId xmlns:a16="http://schemas.microsoft.com/office/drawing/2014/main" id="{1074CCA2-647C-0F4E-BCB5-4828E36F2139}"/>
              </a:ext>
            </a:extLst>
          </p:cNvPr>
          <p:cNvSpPr>
            <a:spLocks noGrp="1"/>
          </p:cNvSpPr>
          <p:nvPr>
            <p:ph sz="half" idx="1"/>
          </p:nvPr>
        </p:nvSpPr>
        <p:spPr/>
        <p:txBody>
          <a:bodyPr/>
          <a:lstStyle/>
          <a:p>
            <a:pPr>
              <a:buFont typeface="Wingdings" pitchFamily="2" charset="2"/>
              <a:buChar char="v"/>
            </a:pPr>
            <a:r>
              <a:rPr lang="en-US" dirty="0"/>
              <a:t> In this part we will convert all the images from both folders with-without mask. </a:t>
            </a:r>
            <a:endParaRPr lang="en-SA" dirty="0"/>
          </a:p>
          <a:p>
            <a:pPr>
              <a:buFont typeface="Wingdings" pitchFamily="2" charset="2"/>
              <a:buChar char="v"/>
            </a:pPr>
            <a:r>
              <a:rPr lang="en-US" dirty="0"/>
              <a:t>These are the imports</a:t>
            </a:r>
            <a:r>
              <a:rPr lang="en-SA" dirty="0"/>
              <a:t>:</a:t>
            </a:r>
          </a:p>
        </p:txBody>
      </p:sp>
      <p:pic>
        <p:nvPicPr>
          <p:cNvPr id="5" name="Content Placeholder 4">
            <a:extLst>
              <a:ext uri="{FF2B5EF4-FFF2-40B4-BE49-F238E27FC236}">
                <a16:creationId xmlns:a16="http://schemas.microsoft.com/office/drawing/2014/main" id="{B0FF8997-AF2B-F844-8A97-46125343A5E2}"/>
              </a:ext>
            </a:extLst>
          </p:cNvPr>
          <p:cNvPicPr>
            <a:picLocks noGrp="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bwMode="auto">
          <a:xfrm>
            <a:off x="6372616" y="2568102"/>
            <a:ext cx="4528746" cy="2588098"/>
          </a:xfrm>
          <a:prstGeom prst="rect">
            <a:avLst/>
          </a:prstGeom>
          <a:noFill/>
          <a:ln>
            <a:noFill/>
          </a:ln>
          <a:effectLst/>
        </p:spPr>
      </p:pic>
    </p:spTree>
    <p:extLst>
      <p:ext uri="{BB962C8B-B14F-4D97-AF65-F5344CB8AC3E}">
        <p14:creationId xmlns:p14="http://schemas.microsoft.com/office/powerpoint/2010/main" val="25502553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379</TotalTime>
  <Words>1279</Words>
  <Application>Microsoft Office PowerPoint</Application>
  <PresentationFormat>Widescreen</PresentationFormat>
  <Paragraphs>118</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Franklin Gothic Book</vt:lpstr>
      <vt:lpstr>Times New Roman</vt:lpstr>
      <vt:lpstr>Wingdings</vt:lpstr>
      <vt:lpstr>Crop</vt:lpstr>
      <vt:lpstr>Face Mask Detection using Python, Keras, OpenCV and MobileNet</vt:lpstr>
      <vt:lpstr>The problem: </vt:lpstr>
      <vt:lpstr>The Potential of the Face Mask:</vt:lpstr>
      <vt:lpstr>Backpropagation (Algorithm)</vt:lpstr>
      <vt:lpstr>PowerPoint Presentation</vt:lpstr>
      <vt:lpstr>PowerPoint Presentation</vt:lpstr>
      <vt:lpstr>Step one: Install The Dependencies.</vt:lpstr>
      <vt:lpstr>STEP 2: Let’s A take a look at dataset </vt:lpstr>
      <vt:lpstr>STEP 3: Data Preprocessing</vt:lpstr>
      <vt:lpstr>STEP 3: Data Preprocessing count.</vt:lpstr>
      <vt:lpstr>word listdir:</vt:lpstr>
      <vt:lpstr>STEP 3: Data Preprocessing count.</vt:lpstr>
      <vt:lpstr>STEP4: Training </vt:lpstr>
      <vt:lpstr>STEP4: Training count.</vt:lpstr>
      <vt:lpstr>STEP4: Training count.</vt:lpstr>
      <vt:lpstr>STEP4: Training count.</vt:lpstr>
      <vt:lpstr>STEP 5: Run View The Accuracy:</vt:lpstr>
      <vt:lpstr>STEP 6: Apply The Model In Camera</vt:lpstr>
      <vt:lpstr>STEP 6: Apply The Model In Camera count.</vt:lpstr>
      <vt:lpstr>STEP 6: Apply The Model In Camera count.</vt:lpstr>
      <vt:lpstr>STEP 6: Apply The Model In Camera count.</vt:lpstr>
      <vt:lpstr>STEP 6: Apply The Model In Camera count.</vt:lpstr>
      <vt:lpstr>STEP 6: Apply The Model In Camera count.</vt:lpstr>
      <vt:lpstr>STEP7: Let’s See The Result (ME!!!)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Python, Keras, OpenCV and MobileNet</dc:title>
  <dc:creator>ahmed alamri</dc:creator>
  <cp:lastModifiedBy>NAIF GANADILY</cp:lastModifiedBy>
  <cp:revision>20</cp:revision>
  <cp:lastPrinted>2021-01-02T15:50:07Z</cp:lastPrinted>
  <dcterms:created xsi:type="dcterms:W3CDTF">2021-01-02T12:27:41Z</dcterms:created>
  <dcterms:modified xsi:type="dcterms:W3CDTF">2021-05-16T05:20:56Z</dcterms:modified>
</cp:coreProperties>
</file>